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1631" r:id="rId5"/>
    <p:sldId id="1632" r:id="rId6"/>
    <p:sldId id="1638" r:id="rId7"/>
    <p:sldId id="1639" r:id="rId8"/>
    <p:sldId id="1633" r:id="rId9"/>
    <p:sldId id="1634" r:id="rId10"/>
    <p:sldId id="1636" r:id="rId11"/>
    <p:sldId id="1640" r:id="rId12"/>
    <p:sldId id="163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02C571-0FC4-407A-B81B-F16A44542825}" v="75" dt="2024-02-28T12:48:00.077"/>
    <p1510:client id="{382FD9B9-CF8C-4716-BAC2-9131D3AC7C6F}" v="19" dt="2024-02-27T15:36:08.1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F5CE-41DC-83F7-D0F1-0937F6178E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980DE5-73BD-4342-0DDE-9957C184C1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76C3600-4BB1-B862-3D11-C3EAEB15B515}"/>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5" name="Footer Placeholder 4">
            <a:extLst>
              <a:ext uri="{FF2B5EF4-FFF2-40B4-BE49-F238E27FC236}">
                <a16:creationId xmlns:a16="http://schemas.microsoft.com/office/drawing/2014/main" id="{5B4D89A3-7224-510F-8E64-4E372272C1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86E738-3EDA-3BD6-D34F-FA8846B669D8}"/>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2817875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DD498-3578-CA09-4309-C91636CBBD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BC9CB8-7F23-84DB-EA8C-561045B492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65C27F-04AE-81C2-91C5-63A7880C6115}"/>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5" name="Footer Placeholder 4">
            <a:extLst>
              <a:ext uri="{FF2B5EF4-FFF2-40B4-BE49-F238E27FC236}">
                <a16:creationId xmlns:a16="http://schemas.microsoft.com/office/drawing/2014/main" id="{0C1D4B6B-88C9-2B85-C226-44280C6119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0A66D2-FB5B-B2CC-7303-F02BF5C88C46}"/>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921918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AFDDA-6A26-7AFD-D360-E53ABF4391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CF154C0-5D80-8E2A-A563-059C496BF4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5483A6-3DE7-0BB6-622D-811858D0B48B}"/>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5" name="Footer Placeholder 4">
            <a:extLst>
              <a:ext uri="{FF2B5EF4-FFF2-40B4-BE49-F238E27FC236}">
                <a16:creationId xmlns:a16="http://schemas.microsoft.com/office/drawing/2014/main" id="{9C474F4B-E60B-4095-CFAD-F7EC52F5A3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6905BA-A957-C28B-24C3-E6EEBE2557D4}"/>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2060886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71E1-9ED8-D441-25F7-8DB03178FFC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D056B6E-CD1D-6A68-596F-744BDCB656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947CD7D-886F-87E0-7867-36676C8C6F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55C0A1-6694-C609-F5CA-C6EE1FDBEBA0}"/>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6" name="Footer Placeholder 5">
            <a:extLst>
              <a:ext uri="{FF2B5EF4-FFF2-40B4-BE49-F238E27FC236}">
                <a16:creationId xmlns:a16="http://schemas.microsoft.com/office/drawing/2014/main" id="{EA7BD8CA-E657-BCA3-D322-72C2CB754B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419653-CB7F-4DB4-E73D-C0286A804A46}"/>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4107719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60A5C-663A-9FCE-4E39-7B464D529C7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3B7DD3-9C13-8F71-22AD-15BFCC3536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2AD53A-8805-C448-D6C1-5F7E15B9FA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06A9002-2973-8159-C8D8-0EA73AC83F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9C198A-E8E2-6EBE-9EE6-8C62EB332B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C3B5FE-BC6F-9D50-6D70-52799F437D88}"/>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8" name="Footer Placeholder 7">
            <a:extLst>
              <a:ext uri="{FF2B5EF4-FFF2-40B4-BE49-F238E27FC236}">
                <a16:creationId xmlns:a16="http://schemas.microsoft.com/office/drawing/2014/main" id="{5B09BEFE-8F14-A541-7269-8102E9D93A9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A05191A-6C86-B276-C957-00347875649D}"/>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612154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8AC46-188F-9A44-E4D8-868A33C5535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2B6582F-8635-9893-6C25-41D808F1D06C}"/>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4" name="Footer Placeholder 3">
            <a:extLst>
              <a:ext uri="{FF2B5EF4-FFF2-40B4-BE49-F238E27FC236}">
                <a16:creationId xmlns:a16="http://schemas.microsoft.com/office/drawing/2014/main" id="{21E5F83B-6981-C7B9-3600-427F03446C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D6AD73A-9B94-4DCC-B628-6FB8AC801AA7}"/>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1075188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35C028-7EDE-AF61-5AAD-E89DA0876100}"/>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3" name="Footer Placeholder 2">
            <a:extLst>
              <a:ext uri="{FF2B5EF4-FFF2-40B4-BE49-F238E27FC236}">
                <a16:creationId xmlns:a16="http://schemas.microsoft.com/office/drawing/2014/main" id="{25852715-4D73-00B2-2054-29F27C0771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80D93AA-CDF7-6D6D-F814-1ACD532BF6DC}"/>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516897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351F2-8036-7C70-43B5-DE4959D04B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CD5731F-81B1-6927-ED1D-5B2456C465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9C39B93-3C83-1429-8BBC-E41CC98BA8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69236C-C4C2-3270-0BC2-C7F85F039304}"/>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6" name="Footer Placeholder 5">
            <a:extLst>
              <a:ext uri="{FF2B5EF4-FFF2-40B4-BE49-F238E27FC236}">
                <a16:creationId xmlns:a16="http://schemas.microsoft.com/office/drawing/2014/main" id="{A881C758-3C66-0F24-BD88-5F4FF39742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940AB4-F872-5396-45DC-B543D904D9E4}"/>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3397454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CBAF-AE5A-6338-C47C-63EE756AB2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E64FC3C-A626-7698-A6D8-EC13D7C5A0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E9CCDB9-1E3E-DF78-B39C-944F31E7AC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093CBC-3F6B-7FD8-93A0-0644B28ED2E1}"/>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6" name="Footer Placeholder 5">
            <a:extLst>
              <a:ext uri="{FF2B5EF4-FFF2-40B4-BE49-F238E27FC236}">
                <a16:creationId xmlns:a16="http://schemas.microsoft.com/office/drawing/2014/main" id="{51FEB031-6A2B-757A-F7A3-BD14661CCB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CC344D3-6D80-FEFD-70CE-A0032E993E30}"/>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4060759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E9858-717B-1DE8-3F1E-8A709B3349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67A2E0-E976-9273-B869-38851E5409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3B23A8-C507-446F-A216-162A3929C1F3}"/>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5" name="Footer Placeholder 4">
            <a:extLst>
              <a:ext uri="{FF2B5EF4-FFF2-40B4-BE49-F238E27FC236}">
                <a16:creationId xmlns:a16="http://schemas.microsoft.com/office/drawing/2014/main" id="{03F37BD4-3685-EC01-E9D3-C409ED1E00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53C527-5AE3-DFA4-68BE-857F52C9F06D}"/>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2947013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0C0132-01F4-2009-1E45-42FDD9B5BE0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3C9D9E-3E5C-BD77-F038-85B3F3508A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16E91C-99E0-F40C-462C-D6F6FF30CA4E}"/>
              </a:ext>
            </a:extLst>
          </p:cNvPr>
          <p:cNvSpPr>
            <a:spLocks noGrp="1"/>
          </p:cNvSpPr>
          <p:nvPr>
            <p:ph type="dt" sz="half" idx="10"/>
          </p:nvPr>
        </p:nvSpPr>
        <p:spPr/>
        <p:txBody>
          <a:bodyPr/>
          <a:lstStyle/>
          <a:p>
            <a:fld id="{6C890C8D-0F94-44CE-9601-2DFA03463C29}" type="datetimeFigureOut">
              <a:rPr lang="en-GB" smtClean="0"/>
              <a:t>17/12/2025</a:t>
            </a:fld>
            <a:endParaRPr lang="en-GB"/>
          </a:p>
        </p:txBody>
      </p:sp>
      <p:sp>
        <p:nvSpPr>
          <p:cNvPr id="5" name="Footer Placeholder 4">
            <a:extLst>
              <a:ext uri="{FF2B5EF4-FFF2-40B4-BE49-F238E27FC236}">
                <a16:creationId xmlns:a16="http://schemas.microsoft.com/office/drawing/2014/main" id="{BF74838F-4C6D-E5BC-F51E-235681974E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4F33C5-75F3-FDD7-C280-81C3B8736EBF}"/>
              </a:ext>
            </a:extLst>
          </p:cNvPr>
          <p:cNvSpPr>
            <a:spLocks noGrp="1"/>
          </p:cNvSpPr>
          <p:nvPr>
            <p:ph type="sldNum" sz="quarter" idx="12"/>
          </p:nvPr>
        </p:nvSpPr>
        <p:spPr/>
        <p:txBody>
          <a:bodyPr/>
          <a:lstStyle/>
          <a:p>
            <a:fld id="{23FFA79D-7105-49B6-8CBC-22B509AC1A89}" type="slidenum">
              <a:rPr lang="en-GB" smtClean="0"/>
              <a:t>‹#›</a:t>
            </a:fld>
            <a:endParaRPr lang="en-GB"/>
          </a:p>
        </p:txBody>
      </p:sp>
    </p:spTree>
    <p:extLst>
      <p:ext uri="{BB962C8B-B14F-4D97-AF65-F5344CB8AC3E}">
        <p14:creationId xmlns:p14="http://schemas.microsoft.com/office/powerpoint/2010/main" val="2451333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0D0342-6489-3054-D07E-F65CCCBF1E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6122E-53F6-5F85-9C9B-51489C6C35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E3C083-D22E-DD4B-38A3-514CD04157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890C8D-0F94-44CE-9601-2DFA03463C29}" type="datetimeFigureOut">
              <a:rPr lang="en-GB" smtClean="0"/>
              <a:t>17/12/2025</a:t>
            </a:fld>
            <a:endParaRPr lang="en-GB"/>
          </a:p>
        </p:txBody>
      </p:sp>
      <p:sp>
        <p:nvSpPr>
          <p:cNvPr id="5" name="Footer Placeholder 4">
            <a:extLst>
              <a:ext uri="{FF2B5EF4-FFF2-40B4-BE49-F238E27FC236}">
                <a16:creationId xmlns:a16="http://schemas.microsoft.com/office/drawing/2014/main" id="{73389853-B525-0AA5-0BDF-C3FC31574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3B11985-951B-A3EB-6C40-C65CAAB90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FFA79D-7105-49B6-8CBC-22B509AC1A89}" type="slidenum">
              <a:rPr lang="en-GB" smtClean="0"/>
              <a:t>‹#›</a:t>
            </a:fld>
            <a:endParaRPr lang="en-GB"/>
          </a:p>
        </p:txBody>
      </p:sp>
    </p:spTree>
    <p:extLst>
      <p:ext uri="{BB962C8B-B14F-4D97-AF65-F5344CB8AC3E}">
        <p14:creationId xmlns:p14="http://schemas.microsoft.com/office/powerpoint/2010/main" val="456828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4299FB2-CC34-6096-0C98-0DDF040D5399}"/>
              </a:ext>
            </a:extLst>
          </p:cNvPr>
          <p:cNvSpPr>
            <a:spLocks noGrp="1"/>
          </p:cNvSpPr>
          <p:nvPr>
            <p:ph idx="1"/>
          </p:nvPr>
        </p:nvSpPr>
        <p:spPr>
          <a:xfrm>
            <a:off x="574040" y="701198"/>
            <a:ext cx="10515600" cy="5455603"/>
          </a:xfrm>
        </p:spPr>
        <p:txBody>
          <a:bodyPr>
            <a:normAutofit/>
          </a:bodyPr>
          <a:lstStyle/>
          <a:p>
            <a:pPr marL="0" indent="0">
              <a:buNone/>
            </a:pPr>
            <a:r>
              <a:rPr lang="en-GB" sz="4000" b="1" dirty="0"/>
              <a:t>Revision Timetables</a:t>
            </a:r>
          </a:p>
        </p:txBody>
      </p:sp>
      <p:sp>
        <p:nvSpPr>
          <p:cNvPr id="3" name="TextBox 2">
            <a:extLst>
              <a:ext uri="{FF2B5EF4-FFF2-40B4-BE49-F238E27FC236}">
                <a16:creationId xmlns:a16="http://schemas.microsoft.com/office/drawing/2014/main" id="{29A768A4-EC74-4E7B-47B8-413020678996}"/>
              </a:ext>
            </a:extLst>
          </p:cNvPr>
          <p:cNvSpPr txBox="1"/>
          <p:nvPr/>
        </p:nvSpPr>
        <p:spPr>
          <a:xfrm>
            <a:off x="574040" y="1802676"/>
            <a:ext cx="6096000" cy="4524315"/>
          </a:xfrm>
          <a:prstGeom prst="rect">
            <a:avLst/>
          </a:prstGeom>
          <a:noFill/>
        </p:spPr>
        <p:txBody>
          <a:bodyPr wrap="square">
            <a:spAutoFit/>
          </a:bodyPr>
          <a:lstStyle/>
          <a:p>
            <a:r>
              <a:rPr lang="en-GB" sz="3600" dirty="0"/>
              <a:t>A study planner, or revision timetable, is a calendar or diary that includes all your activities, lessons and other commitments. Having a good plan will help you stay motivated and balance your time across different subjects.</a:t>
            </a:r>
          </a:p>
        </p:txBody>
      </p:sp>
      <p:pic>
        <p:nvPicPr>
          <p:cNvPr id="5" name="Picture 4">
            <a:extLst>
              <a:ext uri="{FF2B5EF4-FFF2-40B4-BE49-F238E27FC236}">
                <a16:creationId xmlns:a16="http://schemas.microsoft.com/office/drawing/2014/main" id="{7653671E-B5DA-C980-257C-47EFE3472160}"/>
              </a:ext>
            </a:extLst>
          </p:cNvPr>
          <p:cNvPicPr>
            <a:picLocks noChangeAspect="1"/>
          </p:cNvPicPr>
          <p:nvPr/>
        </p:nvPicPr>
        <p:blipFill rotWithShape="1">
          <a:blip r:embed="rId2"/>
          <a:srcRect t="12837"/>
          <a:stretch/>
        </p:blipFill>
        <p:spPr>
          <a:xfrm>
            <a:off x="6822440" y="782321"/>
            <a:ext cx="5369560" cy="4714239"/>
          </a:xfrm>
          <a:prstGeom prst="rect">
            <a:avLst/>
          </a:prstGeom>
        </p:spPr>
      </p:pic>
    </p:spTree>
    <p:extLst>
      <p:ext uri="{BB962C8B-B14F-4D97-AF65-F5344CB8AC3E}">
        <p14:creationId xmlns:p14="http://schemas.microsoft.com/office/powerpoint/2010/main" val="3190294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1FB23E-2F41-B1B2-88B5-6B20786EF616}"/>
              </a:ext>
            </a:extLst>
          </p:cNvPr>
          <p:cNvPicPr>
            <a:picLocks noChangeAspect="1"/>
          </p:cNvPicPr>
          <p:nvPr/>
        </p:nvPicPr>
        <p:blipFill>
          <a:blip r:embed="rId2"/>
          <a:stretch>
            <a:fillRect/>
          </a:stretch>
        </p:blipFill>
        <p:spPr>
          <a:xfrm>
            <a:off x="10259831" y="0"/>
            <a:ext cx="1932169" cy="1540844"/>
          </a:xfrm>
          <a:prstGeom prst="rect">
            <a:avLst/>
          </a:prstGeom>
        </p:spPr>
      </p:pic>
      <p:sp>
        <p:nvSpPr>
          <p:cNvPr id="3" name="Content Placeholder 2">
            <a:extLst>
              <a:ext uri="{FF2B5EF4-FFF2-40B4-BE49-F238E27FC236}">
                <a16:creationId xmlns:a16="http://schemas.microsoft.com/office/drawing/2014/main" id="{55A84AC9-6723-6F60-FAFF-76CF366CD7FE}"/>
              </a:ext>
            </a:extLst>
          </p:cNvPr>
          <p:cNvSpPr>
            <a:spLocks noGrp="1"/>
          </p:cNvSpPr>
          <p:nvPr>
            <p:ph idx="1"/>
          </p:nvPr>
        </p:nvSpPr>
        <p:spPr>
          <a:xfrm>
            <a:off x="255270" y="1026160"/>
            <a:ext cx="11681460" cy="5659120"/>
          </a:xfrm>
        </p:spPr>
        <p:txBody>
          <a:bodyPr>
            <a:noAutofit/>
          </a:bodyPr>
          <a:lstStyle/>
          <a:p>
            <a:pPr marL="0" indent="0">
              <a:buNone/>
            </a:pPr>
            <a:r>
              <a:rPr lang="en-GB" sz="3200" b="1" u="sng" dirty="0"/>
              <a:t>Our memory is split into two key parts.</a:t>
            </a:r>
          </a:p>
          <a:p>
            <a:pPr marL="0" indent="0">
              <a:buNone/>
            </a:pPr>
            <a:r>
              <a:rPr lang="en-GB" sz="3200" b="1" u="sng" dirty="0">
                <a:solidFill>
                  <a:srgbClr val="FF0000"/>
                </a:solidFill>
              </a:rPr>
              <a:t>Short term memory</a:t>
            </a:r>
            <a:r>
              <a:rPr lang="en-GB" sz="3200" dirty="0"/>
              <a:t>: what information we can hold about a topic in our heads as soon as we hear about it. This is the new information you learn in a lesson, like who Scrooge is and what Marley’s Ghost says to Scrooge.</a:t>
            </a:r>
          </a:p>
          <a:p>
            <a:pPr marL="0" indent="0">
              <a:buNone/>
            </a:pPr>
            <a:r>
              <a:rPr lang="en-GB" sz="3200" dirty="0"/>
              <a:t>The short term memory is very small and can only hold about </a:t>
            </a:r>
            <a:r>
              <a:rPr lang="en-GB" sz="3200" b="1" dirty="0"/>
              <a:t>7 new bits of information </a:t>
            </a:r>
            <a:r>
              <a:rPr lang="en-GB" sz="3200" dirty="0"/>
              <a:t>at once. This is why we forget things. Distractions, such as noise from other pupils or things outside the classroom, attack our short term memory and fill up the 7 things with information we don’t need. This makes it harder to learn.</a:t>
            </a:r>
          </a:p>
        </p:txBody>
      </p:sp>
      <p:sp>
        <p:nvSpPr>
          <p:cNvPr id="2" name="Title 1">
            <a:extLst>
              <a:ext uri="{FF2B5EF4-FFF2-40B4-BE49-F238E27FC236}">
                <a16:creationId xmlns:a16="http://schemas.microsoft.com/office/drawing/2014/main" id="{C2573CFB-AC82-67AB-DE91-05BC6F82516C}"/>
              </a:ext>
            </a:extLst>
          </p:cNvPr>
          <p:cNvSpPr>
            <a:spLocks noGrp="1"/>
          </p:cNvSpPr>
          <p:nvPr>
            <p:ph type="title"/>
          </p:nvPr>
        </p:nvSpPr>
        <p:spPr>
          <a:xfrm>
            <a:off x="124460" y="172720"/>
            <a:ext cx="4325620" cy="705168"/>
          </a:xfrm>
        </p:spPr>
        <p:txBody>
          <a:bodyPr>
            <a:normAutofit/>
          </a:bodyPr>
          <a:lstStyle/>
          <a:p>
            <a:r>
              <a:rPr lang="en-GB" sz="3600" b="1" u="sng" dirty="0"/>
              <a:t>Memory and Revision</a:t>
            </a:r>
          </a:p>
        </p:txBody>
      </p:sp>
    </p:spTree>
    <p:extLst>
      <p:ext uri="{BB962C8B-B14F-4D97-AF65-F5344CB8AC3E}">
        <p14:creationId xmlns:p14="http://schemas.microsoft.com/office/powerpoint/2010/main" val="429008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3F1F4-A89A-28E9-5115-E76CD37CB2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42B5A10-9FEE-62F8-BE80-653340B64AA4}"/>
              </a:ext>
            </a:extLst>
          </p:cNvPr>
          <p:cNvPicPr>
            <a:picLocks noChangeAspect="1"/>
          </p:cNvPicPr>
          <p:nvPr/>
        </p:nvPicPr>
        <p:blipFill>
          <a:blip r:embed="rId2"/>
          <a:stretch>
            <a:fillRect/>
          </a:stretch>
        </p:blipFill>
        <p:spPr>
          <a:xfrm>
            <a:off x="10259831" y="0"/>
            <a:ext cx="1932169" cy="1540844"/>
          </a:xfrm>
          <a:prstGeom prst="rect">
            <a:avLst/>
          </a:prstGeom>
        </p:spPr>
      </p:pic>
      <p:sp>
        <p:nvSpPr>
          <p:cNvPr id="3" name="Content Placeholder 2">
            <a:extLst>
              <a:ext uri="{FF2B5EF4-FFF2-40B4-BE49-F238E27FC236}">
                <a16:creationId xmlns:a16="http://schemas.microsoft.com/office/drawing/2014/main" id="{BEA2F32C-5E92-15F7-42AD-A135C892D211}"/>
              </a:ext>
            </a:extLst>
          </p:cNvPr>
          <p:cNvSpPr>
            <a:spLocks noGrp="1"/>
          </p:cNvSpPr>
          <p:nvPr>
            <p:ph idx="1"/>
          </p:nvPr>
        </p:nvSpPr>
        <p:spPr>
          <a:xfrm>
            <a:off x="255270" y="1026160"/>
            <a:ext cx="11681460" cy="5659120"/>
          </a:xfrm>
        </p:spPr>
        <p:txBody>
          <a:bodyPr>
            <a:normAutofit/>
          </a:bodyPr>
          <a:lstStyle/>
          <a:p>
            <a:pPr marL="0" indent="0">
              <a:buNone/>
            </a:pPr>
            <a:r>
              <a:rPr lang="en-GB" sz="4000" b="1" u="sng" dirty="0">
                <a:solidFill>
                  <a:srgbClr val="00B050"/>
                </a:solidFill>
              </a:rPr>
              <a:t>Long term memory</a:t>
            </a:r>
            <a:r>
              <a:rPr lang="en-GB" sz="4000" dirty="0"/>
              <a:t>: this is the information that you can remember outside the classroom. Facts in your long term memory never go away and are stored forever. This is how you can remember your own address, an important person’s phone number, or football facts about your team. You don’t need to revise this information to remember it because it's now stored in your long term memory.</a:t>
            </a:r>
          </a:p>
        </p:txBody>
      </p:sp>
      <p:sp>
        <p:nvSpPr>
          <p:cNvPr id="2" name="Title 1">
            <a:extLst>
              <a:ext uri="{FF2B5EF4-FFF2-40B4-BE49-F238E27FC236}">
                <a16:creationId xmlns:a16="http://schemas.microsoft.com/office/drawing/2014/main" id="{D826BDDE-496F-5AAB-8824-F5BD26554989}"/>
              </a:ext>
            </a:extLst>
          </p:cNvPr>
          <p:cNvSpPr>
            <a:spLocks noGrp="1"/>
          </p:cNvSpPr>
          <p:nvPr>
            <p:ph type="title"/>
          </p:nvPr>
        </p:nvSpPr>
        <p:spPr>
          <a:xfrm>
            <a:off x="124460" y="172720"/>
            <a:ext cx="4325620" cy="705168"/>
          </a:xfrm>
        </p:spPr>
        <p:txBody>
          <a:bodyPr>
            <a:normAutofit/>
          </a:bodyPr>
          <a:lstStyle/>
          <a:p>
            <a:r>
              <a:rPr lang="en-GB" sz="3600" b="1" u="sng" dirty="0"/>
              <a:t>Memory and Revision</a:t>
            </a:r>
          </a:p>
        </p:txBody>
      </p:sp>
    </p:spTree>
    <p:extLst>
      <p:ext uri="{BB962C8B-B14F-4D97-AF65-F5344CB8AC3E}">
        <p14:creationId xmlns:p14="http://schemas.microsoft.com/office/powerpoint/2010/main" val="3094301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F33A9-4983-634A-466B-BACF0C444A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FC2CE65-3659-02F5-B8FB-FAE8047CA94E}"/>
              </a:ext>
            </a:extLst>
          </p:cNvPr>
          <p:cNvPicPr>
            <a:picLocks noChangeAspect="1"/>
          </p:cNvPicPr>
          <p:nvPr/>
        </p:nvPicPr>
        <p:blipFill>
          <a:blip r:embed="rId2"/>
          <a:stretch>
            <a:fillRect/>
          </a:stretch>
        </p:blipFill>
        <p:spPr>
          <a:xfrm>
            <a:off x="10259831" y="0"/>
            <a:ext cx="1932169" cy="1540844"/>
          </a:xfrm>
          <a:prstGeom prst="rect">
            <a:avLst/>
          </a:prstGeom>
        </p:spPr>
      </p:pic>
      <p:sp>
        <p:nvSpPr>
          <p:cNvPr id="3" name="Content Placeholder 2">
            <a:extLst>
              <a:ext uri="{FF2B5EF4-FFF2-40B4-BE49-F238E27FC236}">
                <a16:creationId xmlns:a16="http://schemas.microsoft.com/office/drawing/2014/main" id="{40EFAEA2-B7BA-998B-E4DA-D1ECB951983B}"/>
              </a:ext>
            </a:extLst>
          </p:cNvPr>
          <p:cNvSpPr>
            <a:spLocks noGrp="1"/>
          </p:cNvSpPr>
          <p:nvPr>
            <p:ph idx="1"/>
          </p:nvPr>
        </p:nvSpPr>
        <p:spPr>
          <a:xfrm>
            <a:off x="255270" y="1026160"/>
            <a:ext cx="11681460" cy="5659120"/>
          </a:xfrm>
        </p:spPr>
        <p:txBody>
          <a:bodyPr>
            <a:normAutofit/>
          </a:bodyPr>
          <a:lstStyle/>
          <a:p>
            <a:pPr marL="0" indent="0">
              <a:buNone/>
            </a:pPr>
            <a:r>
              <a:rPr lang="en-GB" sz="4800" b="1" dirty="0">
                <a:solidFill>
                  <a:srgbClr val="7030A0"/>
                </a:solidFill>
              </a:rPr>
              <a:t>So what is revision?</a:t>
            </a:r>
          </a:p>
          <a:p>
            <a:pPr marL="0" indent="0">
              <a:buNone/>
            </a:pPr>
            <a:r>
              <a:rPr lang="en-GB" sz="4800" dirty="0"/>
              <a:t>Revision is about moving things from our short term memory to our long term memory. We do this by practicing important information and making it stick. This is learning. You’ve only learnt what you can remember without help.</a:t>
            </a:r>
          </a:p>
        </p:txBody>
      </p:sp>
      <p:sp>
        <p:nvSpPr>
          <p:cNvPr id="2" name="Title 1">
            <a:extLst>
              <a:ext uri="{FF2B5EF4-FFF2-40B4-BE49-F238E27FC236}">
                <a16:creationId xmlns:a16="http://schemas.microsoft.com/office/drawing/2014/main" id="{D30A4044-A6F4-795A-8D9A-AE1E8C2AB9CB}"/>
              </a:ext>
            </a:extLst>
          </p:cNvPr>
          <p:cNvSpPr>
            <a:spLocks noGrp="1"/>
          </p:cNvSpPr>
          <p:nvPr>
            <p:ph type="title"/>
          </p:nvPr>
        </p:nvSpPr>
        <p:spPr>
          <a:xfrm>
            <a:off x="124460" y="172720"/>
            <a:ext cx="4325620" cy="705168"/>
          </a:xfrm>
        </p:spPr>
        <p:txBody>
          <a:bodyPr>
            <a:normAutofit/>
          </a:bodyPr>
          <a:lstStyle/>
          <a:p>
            <a:r>
              <a:rPr lang="en-GB" sz="3600" b="1" u="sng" dirty="0"/>
              <a:t>Memory and Revision</a:t>
            </a:r>
          </a:p>
        </p:txBody>
      </p:sp>
    </p:spTree>
    <p:extLst>
      <p:ext uri="{BB962C8B-B14F-4D97-AF65-F5344CB8AC3E}">
        <p14:creationId xmlns:p14="http://schemas.microsoft.com/office/powerpoint/2010/main" val="3189229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920D0-A82E-A677-4C96-5D130D7C2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D5D92-DB0C-0C27-5B7A-39E62DD899D2}"/>
              </a:ext>
            </a:extLst>
          </p:cNvPr>
          <p:cNvSpPr>
            <a:spLocks noGrp="1"/>
          </p:cNvSpPr>
          <p:nvPr>
            <p:ph type="title"/>
          </p:nvPr>
        </p:nvSpPr>
        <p:spPr>
          <a:xfrm>
            <a:off x="218440" y="203200"/>
            <a:ext cx="10515600" cy="705168"/>
          </a:xfrm>
        </p:spPr>
        <p:txBody>
          <a:bodyPr/>
          <a:lstStyle/>
          <a:p>
            <a:r>
              <a:rPr lang="en-GB" b="1" dirty="0"/>
              <a:t>Breaking Up Revision</a:t>
            </a:r>
          </a:p>
        </p:txBody>
      </p:sp>
      <p:sp>
        <p:nvSpPr>
          <p:cNvPr id="3" name="Content Placeholder 2">
            <a:extLst>
              <a:ext uri="{FF2B5EF4-FFF2-40B4-BE49-F238E27FC236}">
                <a16:creationId xmlns:a16="http://schemas.microsoft.com/office/drawing/2014/main" id="{7FABBBC8-ED43-94ED-69C3-528E427F13CE}"/>
              </a:ext>
            </a:extLst>
          </p:cNvPr>
          <p:cNvSpPr>
            <a:spLocks noGrp="1"/>
          </p:cNvSpPr>
          <p:nvPr>
            <p:ph idx="1"/>
          </p:nvPr>
        </p:nvSpPr>
        <p:spPr>
          <a:xfrm>
            <a:off x="645160" y="1229360"/>
            <a:ext cx="10515600" cy="4693603"/>
          </a:xfrm>
        </p:spPr>
        <p:txBody>
          <a:bodyPr/>
          <a:lstStyle/>
          <a:p>
            <a:pPr marL="0" indent="0">
              <a:buNone/>
            </a:pPr>
            <a:r>
              <a:rPr lang="en-GB" dirty="0"/>
              <a:t>Revision can be overwhelming!</a:t>
            </a:r>
          </a:p>
          <a:p>
            <a:pPr marL="0" indent="0">
              <a:buNone/>
            </a:pPr>
            <a:endParaRPr lang="en-GB" dirty="0"/>
          </a:p>
          <a:p>
            <a:pPr marL="0" indent="0">
              <a:buNone/>
            </a:pPr>
            <a:r>
              <a:rPr lang="en-GB" dirty="0"/>
              <a:t>It’s important that we know we don’t have to revise everything at once.</a:t>
            </a:r>
          </a:p>
          <a:p>
            <a:pPr marL="0" indent="0">
              <a:buNone/>
            </a:pPr>
            <a:endParaRPr lang="en-GB" dirty="0"/>
          </a:p>
          <a:p>
            <a:pPr marL="0" indent="0">
              <a:buNone/>
            </a:pPr>
            <a:r>
              <a:rPr lang="en-GB" dirty="0"/>
              <a:t>Just like learning any new skill, we need to break down our revision into little chunks that are more approachable. </a:t>
            </a:r>
          </a:p>
          <a:p>
            <a:pPr marL="0" indent="0">
              <a:buNone/>
            </a:pPr>
            <a:endParaRPr lang="en-GB" dirty="0"/>
          </a:p>
          <a:p>
            <a:pPr marL="0" indent="0">
              <a:buNone/>
            </a:pPr>
            <a:r>
              <a:rPr lang="en-GB" dirty="0"/>
              <a:t>We should plan this out in our week so our short term memory isn’t too overloaded.</a:t>
            </a:r>
          </a:p>
        </p:txBody>
      </p:sp>
    </p:spTree>
    <p:extLst>
      <p:ext uri="{BB962C8B-B14F-4D97-AF65-F5344CB8AC3E}">
        <p14:creationId xmlns:p14="http://schemas.microsoft.com/office/powerpoint/2010/main" val="4078993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6FB15-CFF4-B8CE-1F49-84933FB802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8D507F-2F54-4C27-E7FE-FEB329646444}"/>
              </a:ext>
            </a:extLst>
          </p:cNvPr>
          <p:cNvSpPr>
            <a:spLocks noGrp="1"/>
          </p:cNvSpPr>
          <p:nvPr>
            <p:ph type="title"/>
          </p:nvPr>
        </p:nvSpPr>
        <p:spPr>
          <a:xfrm>
            <a:off x="86360" y="233680"/>
            <a:ext cx="6009640" cy="705168"/>
          </a:xfrm>
        </p:spPr>
        <p:txBody>
          <a:bodyPr/>
          <a:lstStyle/>
          <a:p>
            <a:r>
              <a:rPr lang="en-GB" b="1" dirty="0"/>
              <a:t>Timetabling Your Revision</a:t>
            </a:r>
          </a:p>
        </p:txBody>
      </p:sp>
      <p:graphicFrame>
        <p:nvGraphicFramePr>
          <p:cNvPr id="5" name="Table 4">
            <a:extLst>
              <a:ext uri="{FF2B5EF4-FFF2-40B4-BE49-F238E27FC236}">
                <a16:creationId xmlns:a16="http://schemas.microsoft.com/office/drawing/2014/main" id="{0A832975-E2FF-80D3-874A-813B245B20E3}"/>
              </a:ext>
            </a:extLst>
          </p:cNvPr>
          <p:cNvGraphicFramePr>
            <a:graphicFrameLocks noGrp="1"/>
          </p:cNvGraphicFramePr>
          <p:nvPr>
            <p:extLst>
              <p:ext uri="{D42A27DB-BD31-4B8C-83A1-F6EECF244321}">
                <p14:modId xmlns:p14="http://schemas.microsoft.com/office/powerpoint/2010/main" val="1613665278"/>
              </p:ext>
            </p:extLst>
          </p:nvPr>
        </p:nvGraphicFramePr>
        <p:xfrm>
          <a:off x="375920" y="1136226"/>
          <a:ext cx="11663680" cy="5356015"/>
        </p:xfrm>
        <a:graphic>
          <a:graphicData uri="http://schemas.openxmlformats.org/drawingml/2006/table">
            <a:tbl>
              <a:tblPr firstRow="1" bandRow="1">
                <a:tableStyleId>{5940675A-B579-460E-94D1-54222C63F5DA}</a:tableStyleId>
              </a:tblPr>
              <a:tblGrid>
                <a:gridCol w="1457960">
                  <a:extLst>
                    <a:ext uri="{9D8B030D-6E8A-4147-A177-3AD203B41FA5}">
                      <a16:colId xmlns:a16="http://schemas.microsoft.com/office/drawing/2014/main" val="1262853762"/>
                    </a:ext>
                  </a:extLst>
                </a:gridCol>
                <a:gridCol w="1457960">
                  <a:extLst>
                    <a:ext uri="{9D8B030D-6E8A-4147-A177-3AD203B41FA5}">
                      <a16:colId xmlns:a16="http://schemas.microsoft.com/office/drawing/2014/main" val="3037749652"/>
                    </a:ext>
                  </a:extLst>
                </a:gridCol>
                <a:gridCol w="1457960">
                  <a:extLst>
                    <a:ext uri="{9D8B030D-6E8A-4147-A177-3AD203B41FA5}">
                      <a16:colId xmlns:a16="http://schemas.microsoft.com/office/drawing/2014/main" val="4132339782"/>
                    </a:ext>
                  </a:extLst>
                </a:gridCol>
                <a:gridCol w="1457960">
                  <a:extLst>
                    <a:ext uri="{9D8B030D-6E8A-4147-A177-3AD203B41FA5}">
                      <a16:colId xmlns:a16="http://schemas.microsoft.com/office/drawing/2014/main" val="3980293574"/>
                    </a:ext>
                  </a:extLst>
                </a:gridCol>
                <a:gridCol w="1457960">
                  <a:extLst>
                    <a:ext uri="{9D8B030D-6E8A-4147-A177-3AD203B41FA5}">
                      <a16:colId xmlns:a16="http://schemas.microsoft.com/office/drawing/2014/main" val="2314908463"/>
                    </a:ext>
                  </a:extLst>
                </a:gridCol>
                <a:gridCol w="1457960">
                  <a:extLst>
                    <a:ext uri="{9D8B030D-6E8A-4147-A177-3AD203B41FA5}">
                      <a16:colId xmlns:a16="http://schemas.microsoft.com/office/drawing/2014/main" val="1365270448"/>
                    </a:ext>
                  </a:extLst>
                </a:gridCol>
                <a:gridCol w="1457960">
                  <a:extLst>
                    <a:ext uri="{9D8B030D-6E8A-4147-A177-3AD203B41FA5}">
                      <a16:colId xmlns:a16="http://schemas.microsoft.com/office/drawing/2014/main" val="121706021"/>
                    </a:ext>
                  </a:extLst>
                </a:gridCol>
                <a:gridCol w="1457960">
                  <a:extLst>
                    <a:ext uri="{9D8B030D-6E8A-4147-A177-3AD203B41FA5}">
                      <a16:colId xmlns:a16="http://schemas.microsoft.com/office/drawing/2014/main" val="1799701972"/>
                    </a:ext>
                  </a:extLst>
                </a:gridCol>
              </a:tblGrid>
              <a:tr h="1074146">
                <a:tc>
                  <a:txBody>
                    <a:bodyPr/>
                    <a:lstStyle/>
                    <a:p>
                      <a:r>
                        <a:rPr lang="en-GB" dirty="0"/>
                        <a:t>Day</a:t>
                      </a:r>
                    </a:p>
                  </a:txBody>
                  <a:tcPr>
                    <a:solidFill>
                      <a:schemeClr val="accent5">
                        <a:lumMod val="20000"/>
                        <a:lumOff val="80000"/>
                      </a:schemeClr>
                    </a:solidFill>
                  </a:tcPr>
                </a:tc>
                <a:tc>
                  <a:txBody>
                    <a:bodyPr/>
                    <a:lstStyle/>
                    <a:p>
                      <a:r>
                        <a:rPr lang="en-GB" dirty="0"/>
                        <a:t>Monday</a:t>
                      </a:r>
                    </a:p>
                  </a:txBody>
                  <a:tcPr>
                    <a:solidFill>
                      <a:schemeClr val="accent5">
                        <a:lumMod val="20000"/>
                        <a:lumOff val="80000"/>
                      </a:schemeClr>
                    </a:solidFill>
                  </a:tcPr>
                </a:tc>
                <a:tc>
                  <a:txBody>
                    <a:bodyPr/>
                    <a:lstStyle/>
                    <a:p>
                      <a:r>
                        <a:rPr lang="en-GB" dirty="0"/>
                        <a:t>Tuesday</a:t>
                      </a:r>
                    </a:p>
                  </a:txBody>
                  <a:tcPr>
                    <a:solidFill>
                      <a:schemeClr val="accent5">
                        <a:lumMod val="20000"/>
                        <a:lumOff val="80000"/>
                      </a:schemeClr>
                    </a:solidFill>
                  </a:tcPr>
                </a:tc>
                <a:tc>
                  <a:txBody>
                    <a:bodyPr/>
                    <a:lstStyle/>
                    <a:p>
                      <a:r>
                        <a:rPr lang="en-GB" dirty="0"/>
                        <a:t>Wednesday</a:t>
                      </a:r>
                    </a:p>
                  </a:txBody>
                  <a:tcPr>
                    <a:solidFill>
                      <a:schemeClr val="accent5">
                        <a:lumMod val="20000"/>
                        <a:lumOff val="80000"/>
                      </a:schemeClr>
                    </a:solidFill>
                  </a:tcPr>
                </a:tc>
                <a:tc>
                  <a:txBody>
                    <a:bodyPr/>
                    <a:lstStyle/>
                    <a:p>
                      <a:r>
                        <a:rPr lang="en-GB" dirty="0"/>
                        <a:t>Thursday</a:t>
                      </a:r>
                    </a:p>
                  </a:txBody>
                  <a:tcPr>
                    <a:solidFill>
                      <a:schemeClr val="accent5">
                        <a:lumMod val="20000"/>
                        <a:lumOff val="80000"/>
                      </a:schemeClr>
                    </a:solidFill>
                  </a:tcPr>
                </a:tc>
                <a:tc>
                  <a:txBody>
                    <a:bodyPr/>
                    <a:lstStyle/>
                    <a:p>
                      <a:r>
                        <a:rPr lang="en-GB" dirty="0"/>
                        <a:t>Friday</a:t>
                      </a:r>
                    </a:p>
                  </a:txBody>
                  <a:tcPr>
                    <a:solidFill>
                      <a:schemeClr val="accent5">
                        <a:lumMod val="20000"/>
                        <a:lumOff val="80000"/>
                      </a:schemeClr>
                    </a:solidFill>
                  </a:tcPr>
                </a:tc>
                <a:tc>
                  <a:txBody>
                    <a:bodyPr/>
                    <a:lstStyle/>
                    <a:p>
                      <a:r>
                        <a:rPr lang="en-GB" dirty="0"/>
                        <a:t>Saturday</a:t>
                      </a:r>
                    </a:p>
                  </a:txBody>
                  <a:tcPr>
                    <a:solidFill>
                      <a:schemeClr val="accent5">
                        <a:lumMod val="20000"/>
                        <a:lumOff val="80000"/>
                      </a:schemeClr>
                    </a:solidFill>
                  </a:tcPr>
                </a:tc>
                <a:tc>
                  <a:txBody>
                    <a:bodyPr/>
                    <a:lstStyle/>
                    <a:p>
                      <a:r>
                        <a:rPr lang="en-GB" dirty="0"/>
                        <a:t>Sunday</a:t>
                      </a:r>
                    </a:p>
                  </a:txBody>
                  <a:tcPr>
                    <a:solidFill>
                      <a:schemeClr val="accent5">
                        <a:lumMod val="20000"/>
                        <a:lumOff val="80000"/>
                      </a:schemeClr>
                    </a:solidFill>
                  </a:tcPr>
                </a:tc>
                <a:extLst>
                  <a:ext uri="{0D108BD9-81ED-4DB2-BD59-A6C34878D82A}">
                    <a16:rowId xmlns:a16="http://schemas.microsoft.com/office/drawing/2014/main" val="1084845169"/>
                  </a:ext>
                </a:extLst>
              </a:tr>
              <a:tr h="1074146">
                <a:tc>
                  <a:txBody>
                    <a:bodyPr/>
                    <a:lstStyle/>
                    <a:p>
                      <a:r>
                        <a:rPr lang="en-GB" dirty="0"/>
                        <a:t>Time</a:t>
                      </a:r>
                    </a:p>
                  </a:txBody>
                  <a:tcPr>
                    <a:solidFill>
                      <a:schemeClr val="accent2">
                        <a:lumMod val="20000"/>
                        <a:lumOff val="80000"/>
                      </a:schemeClr>
                    </a:solidFill>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45713624"/>
                  </a:ext>
                </a:extLst>
              </a:tr>
              <a:tr h="1074146">
                <a:tc>
                  <a:txBody>
                    <a:bodyPr/>
                    <a:lstStyle/>
                    <a:p>
                      <a:r>
                        <a:rPr lang="en-GB" dirty="0"/>
                        <a:t>Time</a:t>
                      </a:r>
                    </a:p>
                  </a:txBody>
                  <a:tcPr>
                    <a:solidFill>
                      <a:schemeClr val="accent2">
                        <a:lumMod val="20000"/>
                        <a:lumOff val="80000"/>
                      </a:schemeClr>
                    </a:solidFill>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511593794"/>
                  </a:ext>
                </a:extLst>
              </a:tr>
              <a:tr h="1074146">
                <a:tc>
                  <a:txBody>
                    <a:bodyPr/>
                    <a:lstStyle/>
                    <a:p>
                      <a:r>
                        <a:rPr lang="en-GB" dirty="0"/>
                        <a:t>Time</a:t>
                      </a:r>
                    </a:p>
                  </a:txBody>
                  <a:tcPr>
                    <a:solidFill>
                      <a:schemeClr val="accent2">
                        <a:lumMod val="20000"/>
                        <a:lumOff val="80000"/>
                      </a:schemeClr>
                    </a:solidFill>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4067364222"/>
                  </a:ext>
                </a:extLst>
              </a:tr>
              <a:tr h="1059431">
                <a:tc>
                  <a:txBody>
                    <a:bodyPr/>
                    <a:lstStyle/>
                    <a:p>
                      <a:r>
                        <a:rPr lang="en-GB" dirty="0"/>
                        <a:t>Time</a:t>
                      </a:r>
                    </a:p>
                  </a:txBody>
                  <a:tcPr>
                    <a:solidFill>
                      <a:schemeClr val="accent2">
                        <a:lumMod val="20000"/>
                        <a:lumOff val="80000"/>
                      </a:schemeClr>
                    </a:solidFill>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53684741"/>
                  </a:ext>
                </a:extLst>
              </a:tr>
            </a:tbl>
          </a:graphicData>
        </a:graphic>
      </p:graphicFrame>
    </p:spTree>
    <p:extLst>
      <p:ext uri="{BB962C8B-B14F-4D97-AF65-F5344CB8AC3E}">
        <p14:creationId xmlns:p14="http://schemas.microsoft.com/office/powerpoint/2010/main" val="2788538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0C448-4C50-D85E-6C82-3D2A364D51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3B098-2B68-1680-4B87-B7EFA0A06D32}"/>
              </a:ext>
            </a:extLst>
          </p:cNvPr>
          <p:cNvSpPr>
            <a:spLocks noGrp="1"/>
          </p:cNvSpPr>
          <p:nvPr>
            <p:ph type="title"/>
          </p:nvPr>
        </p:nvSpPr>
        <p:spPr>
          <a:xfrm>
            <a:off x="86360" y="233680"/>
            <a:ext cx="6009640" cy="705168"/>
          </a:xfrm>
        </p:spPr>
        <p:txBody>
          <a:bodyPr/>
          <a:lstStyle/>
          <a:p>
            <a:r>
              <a:rPr lang="en-GB" b="1" dirty="0"/>
              <a:t>Timetabling Your Revision</a:t>
            </a:r>
          </a:p>
        </p:txBody>
      </p:sp>
      <p:graphicFrame>
        <p:nvGraphicFramePr>
          <p:cNvPr id="5" name="Table 4">
            <a:extLst>
              <a:ext uri="{FF2B5EF4-FFF2-40B4-BE49-F238E27FC236}">
                <a16:creationId xmlns:a16="http://schemas.microsoft.com/office/drawing/2014/main" id="{E5A69C14-D218-EDD2-DDF8-13D74EE64459}"/>
              </a:ext>
            </a:extLst>
          </p:cNvPr>
          <p:cNvGraphicFramePr>
            <a:graphicFrameLocks noGrp="1"/>
          </p:cNvGraphicFramePr>
          <p:nvPr>
            <p:extLst>
              <p:ext uri="{D42A27DB-BD31-4B8C-83A1-F6EECF244321}">
                <p14:modId xmlns:p14="http://schemas.microsoft.com/office/powerpoint/2010/main" val="298865320"/>
              </p:ext>
            </p:extLst>
          </p:nvPr>
        </p:nvGraphicFramePr>
        <p:xfrm>
          <a:off x="264160" y="1115906"/>
          <a:ext cx="11663680" cy="5356015"/>
        </p:xfrm>
        <a:graphic>
          <a:graphicData uri="http://schemas.openxmlformats.org/drawingml/2006/table">
            <a:tbl>
              <a:tblPr firstRow="1" bandRow="1">
                <a:tableStyleId>{5940675A-B579-460E-94D1-54222C63F5DA}</a:tableStyleId>
              </a:tblPr>
              <a:tblGrid>
                <a:gridCol w="1457960">
                  <a:extLst>
                    <a:ext uri="{9D8B030D-6E8A-4147-A177-3AD203B41FA5}">
                      <a16:colId xmlns:a16="http://schemas.microsoft.com/office/drawing/2014/main" val="1262853762"/>
                    </a:ext>
                  </a:extLst>
                </a:gridCol>
                <a:gridCol w="1457960">
                  <a:extLst>
                    <a:ext uri="{9D8B030D-6E8A-4147-A177-3AD203B41FA5}">
                      <a16:colId xmlns:a16="http://schemas.microsoft.com/office/drawing/2014/main" val="3037749652"/>
                    </a:ext>
                  </a:extLst>
                </a:gridCol>
                <a:gridCol w="1457960">
                  <a:extLst>
                    <a:ext uri="{9D8B030D-6E8A-4147-A177-3AD203B41FA5}">
                      <a16:colId xmlns:a16="http://schemas.microsoft.com/office/drawing/2014/main" val="4132339782"/>
                    </a:ext>
                  </a:extLst>
                </a:gridCol>
                <a:gridCol w="1457960">
                  <a:extLst>
                    <a:ext uri="{9D8B030D-6E8A-4147-A177-3AD203B41FA5}">
                      <a16:colId xmlns:a16="http://schemas.microsoft.com/office/drawing/2014/main" val="3980293574"/>
                    </a:ext>
                  </a:extLst>
                </a:gridCol>
                <a:gridCol w="1457960">
                  <a:extLst>
                    <a:ext uri="{9D8B030D-6E8A-4147-A177-3AD203B41FA5}">
                      <a16:colId xmlns:a16="http://schemas.microsoft.com/office/drawing/2014/main" val="2314908463"/>
                    </a:ext>
                  </a:extLst>
                </a:gridCol>
                <a:gridCol w="1457960">
                  <a:extLst>
                    <a:ext uri="{9D8B030D-6E8A-4147-A177-3AD203B41FA5}">
                      <a16:colId xmlns:a16="http://schemas.microsoft.com/office/drawing/2014/main" val="1365270448"/>
                    </a:ext>
                  </a:extLst>
                </a:gridCol>
                <a:gridCol w="1457960">
                  <a:extLst>
                    <a:ext uri="{9D8B030D-6E8A-4147-A177-3AD203B41FA5}">
                      <a16:colId xmlns:a16="http://schemas.microsoft.com/office/drawing/2014/main" val="121706021"/>
                    </a:ext>
                  </a:extLst>
                </a:gridCol>
                <a:gridCol w="1457960">
                  <a:extLst>
                    <a:ext uri="{9D8B030D-6E8A-4147-A177-3AD203B41FA5}">
                      <a16:colId xmlns:a16="http://schemas.microsoft.com/office/drawing/2014/main" val="1799701972"/>
                    </a:ext>
                  </a:extLst>
                </a:gridCol>
              </a:tblGrid>
              <a:tr h="1074146">
                <a:tc>
                  <a:txBody>
                    <a:bodyPr/>
                    <a:lstStyle/>
                    <a:p>
                      <a:r>
                        <a:rPr lang="en-GB" dirty="0"/>
                        <a:t>Day</a:t>
                      </a:r>
                    </a:p>
                  </a:txBody>
                  <a:tcPr>
                    <a:solidFill>
                      <a:schemeClr val="accent5">
                        <a:lumMod val="20000"/>
                        <a:lumOff val="80000"/>
                      </a:schemeClr>
                    </a:solidFill>
                  </a:tcPr>
                </a:tc>
                <a:tc>
                  <a:txBody>
                    <a:bodyPr/>
                    <a:lstStyle/>
                    <a:p>
                      <a:r>
                        <a:rPr lang="en-GB" dirty="0"/>
                        <a:t>Monday</a:t>
                      </a:r>
                    </a:p>
                  </a:txBody>
                  <a:tcPr>
                    <a:solidFill>
                      <a:schemeClr val="accent5">
                        <a:lumMod val="20000"/>
                        <a:lumOff val="80000"/>
                      </a:schemeClr>
                    </a:solidFill>
                  </a:tcPr>
                </a:tc>
                <a:tc>
                  <a:txBody>
                    <a:bodyPr/>
                    <a:lstStyle/>
                    <a:p>
                      <a:r>
                        <a:rPr lang="en-GB" dirty="0"/>
                        <a:t>Tuesday</a:t>
                      </a:r>
                    </a:p>
                  </a:txBody>
                  <a:tcPr>
                    <a:solidFill>
                      <a:schemeClr val="accent5">
                        <a:lumMod val="20000"/>
                        <a:lumOff val="80000"/>
                      </a:schemeClr>
                    </a:solidFill>
                  </a:tcPr>
                </a:tc>
                <a:tc>
                  <a:txBody>
                    <a:bodyPr/>
                    <a:lstStyle/>
                    <a:p>
                      <a:r>
                        <a:rPr lang="en-GB" dirty="0"/>
                        <a:t>Wednesday</a:t>
                      </a:r>
                    </a:p>
                  </a:txBody>
                  <a:tcPr>
                    <a:solidFill>
                      <a:schemeClr val="accent5">
                        <a:lumMod val="20000"/>
                        <a:lumOff val="80000"/>
                      </a:schemeClr>
                    </a:solidFill>
                  </a:tcPr>
                </a:tc>
                <a:tc>
                  <a:txBody>
                    <a:bodyPr/>
                    <a:lstStyle/>
                    <a:p>
                      <a:r>
                        <a:rPr lang="en-GB" dirty="0"/>
                        <a:t>Thursday</a:t>
                      </a:r>
                    </a:p>
                  </a:txBody>
                  <a:tcPr>
                    <a:solidFill>
                      <a:schemeClr val="accent5">
                        <a:lumMod val="20000"/>
                        <a:lumOff val="80000"/>
                      </a:schemeClr>
                    </a:solidFill>
                  </a:tcPr>
                </a:tc>
                <a:tc>
                  <a:txBody>
                    <a:bodyPr/>
                    <a:lstStyle/>
                    <a:p>
                      <a:r>
                        <a:rPr lang="en-GB" dirty="0"/>
                        <a:t>Friday</a:t>
                      </a:r>
                    </a:p>
                  </a:txBody>
                  <a:tcPr>
                    <a:solidFill>
                      <a:schemeClr val="accent5">
                        <a:lumMod val="20000"/>
                        <a:lumOff val="80000"/>
                      </a:schemeClr>
                    </a:solidFill>
                  </a:tcPr>
                </a:tc>
                <a:tc>
                  <a:txBody>
                    <a:bodyPr/>
                    <a:lstStyle/>
                    <a:p>
                      <a:r>
                        <a:rPr lang="en-GB" dirty="0"/>
                        <a:t>Saturday</a:t>
                      </a:r>
                    </a:p>
                    <a:p>
                      <a:endParaRPr lang="en-GB" dirty="0"/>
                    </a:p>
                    <a:p>
                      <a:r>
                        <a:rPr lang="en-GB" b="1" dirty="0">
                          <a:solidFill>
                            <a:srgbClr val="FF0000"/>
                          </a:solidFill>
                        </a:rPr>
                        <a:t>DAY OFF</a:t>
                      </a:r>
                    </a:p>
                  </a:txBody>
                  <a:tcPr>
                    <a:solidFill>
                      <a:schemeClr val="accent5">
                        <a:lumMod val="20000"/>
                        <a:lumOff val="80000"/>
                      </a:schemeClr>
                    </a:solidFill>
                  </a:tcPr>
                </a:tc>
                <a:tc>
                  <a:txBody>
                    <a:bodyPr/>
                    <a:lstStyle/>
                    <a:p>
                      <a:r>
                        <a:rPr lang="en-GB" dirty="0"/>
                        <a:t>Sunday</a:t>
                      </a:r>
                    </a:p>
                  </a:txBody>
                  <a:tcPr>
                    <a:solidFill>
                      <a:schemeClr val="accent5">
                        <a:lumMod val="20000"/>
                        <a:lumOff val="80000"/>
                      </a:schemeClr>
                    </a:solidFill>
                  </a:tcPr>
                </a:tc>
                <a:extLst>
                  <a:ext uri="{0D108BD9-81ED-4DB2-BD59-A6C34878D82A}">
                    <a16:rowId xmlns:a16="http://schemas.microsoft.com/office/drawing/2014/main" val="1084845169"/>
                  </a:ext>
                </a:extLst>
              </a:tr>
              <a:tr h="1074146">
                <a:tc>
                  <a:txBody>
                    <a:bodyPr/>
                    <a:lstStyle/>
                    <a:p>
                      <a:r>
                        <a:rPr lang="en-GB" dirty="0"/>
                        <a:t>4:00-4:30</a:t>
                      </a:r>
                    </a:p>
                  </a:txBody>
                  <a:tcPr>
                    <a:solidFill>
                      <a:schemeClr val="accent2">
                        <a:lumMod val="20000"/>
                        <a:lumOff val="80000"/>
                      </a:schemeClr>
                    </a:solidFill>
                  </a:tcPr>
                </a:tc>
                <a:tc>
                  <a:txBody>
                    <a:bodyPr/>
                    <a:lstStyle/>
                    <a:p>
                      <a:r>
                        <a:rPr lang="en-GB" dirty="0"/>
                        <a:t>Maths</a:t>
                      </a:r>
                    </a:p>
                    <a:p>
                      <a:r>
                        <a:rPr lang="en-GB" b="1" dirty="0"/>
                        <a:t>Equations</a:t>
                      </a:r>
                    </a:p>
                  </a:txBody>
                  <a:tcPr/>
                </a:tc>
                <a:tc>
                  <a:txBody>
                    <a:bodyPr/>
                    <a:lstStyle/>
                    <a:p>
                      <a:r>
                        <a:rPr lang="en-GB" dirty="0"/>
                        <a:t>English Lit</a:t>
                      </a:r>
                    </a:p>
                    <a:p>
                      <a:r>
                        <a:rPr lang="en-GB" b="1" dirty="0"/>
                        <a:t>A Christmas Carol</a:t>
                      </a:r>
                    </a:p>
                  </a:txBody>
                  <a:tcPr/>
                </a:tc>
                <a:tc>
                  <a:txBody>
                    <a:bodyPr/>
                    <a:lstStyle/>
                    <a:p>
                      <a:r>
                        <a:rPr lang="en-GB" dirty="0"/>
                        <a:t>Biology</a:t>
                      </a:r>
                    </a:p>
                  </a:txBody>
                  <a:tcPr/>
                </a:tc>
                <a:tc>
                  <a:txBody>
                    <a:bodyPr/>
                    <a:lstStyle/>
                    <a:p>
                      <a:r>
                        <a:rPr lang="en-GB" b="1" dirty="0">
                          <a:solidFill>
                            <a:srgbClr val="0070C0"/>
                          </a:solidFill>
                        </a:rPr>
                        <a:t>CLUB</a:t>
                      </a:r>
                    </a:p>
                  </a:txBody>
                  <a:tcPr/>
                </a:tc>
                <a:tc>
                  <a:txBody>
                    <a:bodyPr/>
                    <a:lstStyle/>
                    <a:p>
                      <a:r>
                        <a:rPr lang="en-GB" dirty="0"/>
                        <a:t>English Lang </a:t>
                      </a:r>
                      <a:r>
                        <a:rPr lang="en-GB" b="1" dirty="0"/>
                        <a:t>Q3 Structure</a:t>
                      </a:r>
                    </a:p>
                  </a:txBody>
                  <a:tcPr/>
                </a:tc>
                <a:tc>
                  <a:txBody>
                    <a:bodyPr/>
                    <a:lstStyle/>
                    <a:p>
                      <a:endParaRPr lang="en-GB" dirty="0"/>
                    </a:p>
                  </a:txBody>
                  <a:tcPr>
                    <a:solidFill>
                      <a:srgbClr val="FF0000">
                        <a:alpha val="50196"/>
                      </a:srgbClr>
                    </a:solidFill>
                  </a:tcPr>
                </a:tc>
                <a:tc>
                  <a:txBody>
                    <a:bodyPr/>
                    <a:lstStyle/>
                    <a:p>
                      <a:r>
                        <a:rPr lang="en-GB" dirty="0"/>
                        <a:t>English Lit</a:t>
                      </a:r>
                    </a:p>
                    <a:p>
                      <a:r>
                        <a:rPr lang="en-GB" b="1" dirty="0"/>
                        <a:t>An Inspector Calls</a:t>
                      </a:r>
                    </a:p>
                  </a:txBody>
                  <a:tcPr/>
                </a:tc>
                <a:extLst>
                  <a:ext uri="{0D108BD9-81ED-4DB2-BD59-A6C34878D82A}">
                    <a16:rowId xmlns:a16="http://schemas.microsoft.com/office/drawing/2014/main" val="345713624"/>
                  </a:ext>
                </a:extLst>
              </a:tr>
              <a:tr h="1074146">
                <a:tc>
                  <a:txBody>
                    <a:bodyPr/>
                    <a:lstStyle/>
                    <a:p>
                      <a:r>
                        <a:rPr lang="en-GB" dirty="0"/>
                        <a:t>4:30-5:00</a:t>
                      </a:r>
                    </a:p>
                  </a:txBody>
                  <a:tcPr>
                    <a:solidFill>
                      <a:schemeClr val="accent2">
                        <a:lumMod val="20000"/>
                        <a:lumOff val="80000"/>
                      </a:schemeClr>
                    </a:solidFill>
                  </a:tcPr>
                </a:tc>
                <a:tc>
                  <a:txBody>
                    <a:bodyPr/>
                    <a:lstStyle/>
                    <a:p>
                      <a:r>
                        <a:rPr lang="en-GB" dirty="0"/>
                        <a:t>Geography</a:t>
                      </a:r>
                    </a:p>
                  </a:txBody>
                  <a:tcPr/>
                </a:tc>
                <a:tc>
                  <a:txBody>
                    <a:bodyPr/>
                    <a:lstStyle/>
                    <a:p>
                      <a:r>
                        <a:rPr lang="en-GB" dirty="0"/>
                        <a:t>Physics</a:t>
                      </a:r>
                    </a:p>
                  </a:txBody>
                  <a:tcPr/>
                </a:tc>
                <a:tc>
                  <a:txBody>
                    <a:bodyPr/>
                    <a:lstStyle/>
                    <a:p>
                      <a:r>
                        <a:rPr lang="en-GB" dirty="0"/>
                        <a:t>Maths</a:t>
                      </a:r>
                    </a:p>
                    <a:p>
                      <a:r>
                        <a:rPr lang="en-GB" sz="1600" b="1" dirty="0"/>
                        <a:t>Trigonometry</a:t>
                      </a:r>
                      <a:endParaRPr lang="en-GB" b="1" dirty="0"/>
                    </a:p>
                  </a:txBody>
                  <a:tcPr/>
                </a:tc>
                <a:tc>
                  <a:txBody>
                    <a:bodyPr/>
                    <a:lstStyle/>
                    <a:p>
                      <a:r>
                        <a:rPr lang="en-GB" b="1" dirty="0">
                          <a:solidFill>
                            <a:srgbClr val="0070C0"/>
                          </a:solidFill>
                        </a:rPr>
                        <a:t>CLUB</a:t>
                      </a:r>
                    </a:p>
                  </a:txBody>
                  <a:tcPr/>
                </a:tc>
                <a:tc>
                  <a:txBody>
                    <a:bodyPr/>
                    <a:lstStyle/>
                    <a:p>
                      <a:r>
                        <a:rPr lang="en-GB" dirty="0"/>
                        <a:t>P.E</a:t>
                      </a:r>
                    </a:p>
                  </a:txBody>
                  <a:tcPr/>
                </a:tc>
                <a:tc>
                  <a:txBody>
                    <a:bodyPr/>
                    <a:lstStyle/>
                    <a:p>
                      <a:endParaRPr lang="en-GB" dirty="0"/>
                    </a:p>
                  </a:txBody>
                  <a:tcPr>
                    <a:solidFill>
                      <a:srgbClr val="FF0000">
                        <a:alpha val="50196"/>
                      </a:srgbClr>
                    </a:solidFill>
                  </a:tcPr>
                </a:tc>
                <a:tc>
                  <a:txBody>
                    <a:bodyPr/>
                    <a:lstStyle/>
                    <a:p>
                      <a:r>
                        <a:rPr lang="en-GB" dirty="0"/>
                        <a:t>Chemistry</a:t>
                      </a:r>
                    </a:p>
                  </a:txBody>
                  <a:tcPr/>
                </a:tc>
                <a:extLst>
                  <a:ext uri="{0D108BD9-81ED-4DB2-BD59-A6C34878D82A}">
                    <a16:rowId xmlns:a16="http://schemas.microsoft.com/office/drawing/2014/main" val="2511593794"/>
                  </a:ext>
                </a:extLst>
              </a:tr>
              <a:tr h="1074146">
                <a:tc>
                  <a:txBody>
                    <a:bodyPr/>
                    <a:lstStyle/>
                    <a:p>
                      <a:r>
                        <a:rPr lang="en-GB" dirty="0"/>
                        <a:t>5:00-5:30</a:t>
                      </a:r>
                    </a:p>
                  </a:txBody>
                  <a:tcPr>
                    <a:solidFill>
                      <a:schemeClr val="accent2">
                        <a:lumMod val="20000"/>
                        <a:lumOff val="80000"/>
                      </a:schemeClr>
                    </a:solidFill>
                  </a:tcPr>
                </a:tc>
                <a:tc>
                  <a:txBody>
                    <a:bodyPr/>
                    <a:lstStyle/>
                    <a:p>
                      <a:r>
                        <a:rPr lang="en-GB" b="1" dirty="0">
                          <a:solidFill>
                            <a:srgbClr val="FF0000"/>
                          </a:solidFill>
                        </a:rPr>
                        <a:t>BREAK</a:t>
                      </a:r>
                    </a:p>
                  </a:txBody>
                  <a:tcPr/>
                </a:tc>
                <a:tc>
                  <a:txBody>
                    <a:bodyPr/>
                    <a:lstStyle/>
                    <a:p>
                      <a:r>
                        <a:rPr lang="en-GB" b="1" dirty="0">
                          <a:solidFill>
                            <a:srgbClr val="FF0000"/>
                          </a:solidFill>
                        </a:rPr>
                        <a:t>BREAK</a:t>
                      </a:r>
                    </a:p>
                  </a:txBody>
                  <a:tcPr/>
                </a:tc>
                <a:tc>
                  <a:txBody>
                    <a:bodyPr/>
                    <a:lstStyle/>
                    <a:p>
                      <a:r>
                        <a:rPr lang="en-GB" b="1" dirty="0">
                          <a:solidFill>
                            <a:srgbClr val="FF0000"/>
                          </a:solidFill>
                        </a:rPr>
                        <a:t>BREAK</a:t>
                      </a:r>
                    </a:p>
                  </a:txBody>
                  <a:tcPr/>
                </a:tc>
                <a:tc>
                  <a:txBody>
                    <a:bodyPr/>
                    <a:lstStyle/>
                    <a:p>
                      <a:r>
                        <a:rPr lang="en-GB" dirty="0"/>
                        <a:t>English Lit</a:t>
                      </a:r>
                    </a:p>
                    <a:p>
                      <a:r>
                        <a:rPr lang="en-GB" b="1" dirty="0"/>
                        <a:t>Poetry</a:t>
                      </a:r>
                    </a:p>
                  </a:txBody>
                  <a:tcPr/>
                </a:tc>
                <a:tc>
                  <a:txBody>
                    <a:bodyPr/>
                    <a:lstStyle/>
                    <a:p>
                      <a:r>
                        <a:rPr lang="en-GB" b="1" dirty="0">
                          <a:solidFill>
                            <a:srgbClr val="FF0000"/>
                          </a:solidFill>
                        </a:rPr>
                        <a:t>BREAK</a:t>
                      </a:r>
                    </a:p>
                  </a:txBody>
                  <a:tcPr/>
                </a:tc>
                <a:tc>
                  <a:txBody>
                    <a:bodyPr/>
                    <a:lstStyle/>
                    <a:p>
                      <a:endParaRPr lang="en-GB"/>
                    </a:p>
                  </a:txBody>
                  <a:tcPr>
                    <a:solidFill>
                      <a:srgbClr val="FF0000">
                        <a:alpha val="50196"/>
                      </a:srgbClr>
                    </a:solidFill>
                  </a:tcPr>
                </a:tc>
                <a:tc>
                  <a:txBody>
                    <a:bodyPr/>
                    <a:lstStyle/>
                    <a:p>
                      <a:r>
                        <a:rPr lang="en-GB" b="1" dirty="0">
                          <a:solidFill>
                            <a:srgbClr val="FF0000"/>
                          </a:solidFill>
                        </a:rPr>
                        <a:t>BREAK</a:t>
                      </a:r>
                    </a:p>
                  </a:txBody>
                  <a:tcPr/>
                </a:tc>
                <a:extLst>
                  <a:ext uri="{0D108BD9-81ED-4DB2-BD59-A6C34878D82A}">
                    <a16:rowId xmlns:a16="http://schemas.microsoft.com/office/drawing/2014/main" val="4067364222"/>
                  </a:ext>
                </a:extLst>
              </a:tr>
              <a:tr h="1059431">
                <a:tc>
                  <a:txBody>
                    <a:bodyPr/>
                    <a:lstStyle/>
                    <a:p>
                      <a:r>
                        <a:rPr lang="en-GB" dirty="0"/>
                        <a:t>5:30-6:00</a:t>
                      </a:r>
                    </a:p>
                  </a:txBody>
                  <a:tcPr>
                    <a:solidFill>
                      <a:schemeClr val="accent2">
                        <a:lumMod val="20000"/>
                        <a:lumOff val="80000"/>
                      </a:schemeClr>
                    </a:solidFill>
                  </a:tcPr>
                </a:tc>
                <a:tc>
                  <a:txBody>
                    <a:bodyPr/>
                    <a:lstStyle/>
                    <a:p>
                      <a:r>
                        <a:rPr lang="en-GB" dirty="0"/>
                        <a:t>P.E</a:t>
                      </a:r>
                    </a:p>
                  </a:txBody>
                  <a:tcPr/>
                </a:tc>
                <a:tc>
                  <a:txBody>
                    <a:bodyPr/>
                    <a:lstStyle/>
                    <a:p>
                      <a:r>
                        <a:rPr lang="en-GB" dirty="0"/>
                        <a:t>English Lang</a:t>
                      </a:r>
                    </a:p>
                    <a:p>
                      <a:r>
                        <a:rPr lang="en-GB" b="1" dirty="0"/>
                        <a:t>Q5 Creative Writing</a:t>
                      </a:r>
                    </a:p>
                  </a:txBody>
                  <a:tcPr/>
                </a:tc>
                <a:tc>
                  <a:txBody>
                    <a:bodyPr/>
                    <a:lstStyle/>
                    <a:p>
                      <a:r>
                        <a:rPr lang="en-GB" dirty="0"/>
                        <a:t>Chemistry</a:t>
                      </a:r>
                    </a:p>
                  </a:txBody>
                  <a:tcPr/>
                </a:tc>
                <a:tc>
                  <a:txBody>
                    <a:bodyPr/>
                    <a:lstStyle/>
                    <a:p>
                      <a:r>
                        <a:rPr lang="en-GB" dirty="0"/>
                        <a:t>Geography</a:t>
                      </a:r>
                    </a:p>
                  </a:txBody>
                  <a:tcPr/>
                </a:tc>
                <a:tc>
                  <a:txBody>
                    <a:bodyPr/>
                    <a:lstStyle/>
                    <a:p>
                      <a:r>
                        <a:rPr lang="en-GB" dirty="0"/>
                        <a:t>Maths</a:t>
                      </a:r>
                    </a:p>
                    <a:p>
                      <a:r>
                        <a:rPr lang="en-GB" b="1" dirty="0"/>
                        <a:t>Graphs</a:t>
                      </a:r>
                    </a:p>
                  </a:txBody>
                  <a:tcPr/>
                </a:tc>
                <a:tc>
                  <a:txBody>
                    <a:bodyPr/>
                    <a:lstStyle/>
                    <a:p>
                      <a:endParaRPr lang="en-GB" dirty="0"/>
                    </a:p>
                  </a:txBody>
                  <a:tcPr>
                    <a:solidFill>
                      <a:srgbClr val="FF0000">
                        <a:alpha val="50196"/>
                      </a:srgbClr>
                    </a:solidFill>
                  </a:tcPr>
                </a:tc>
                <a:tc>
                  <a:txBody>
                    <a:bodyPr/>
                    <a:lstStyle/>
                    <a:p>
                      <a:r>
                        <a:rPr lang="en-GB" dirty="0"/>
                        <a:t>Physics</a:t>
                      </a:r>
                    </a:p>
                  </a:txBody>
                  <a:tcPr/>
                </a:tc>
                <a:extLst>
                  <a:ext uri="{0D108BD9-81ED-4DB2-BD59-A6C34878D82A}">
                    <a16:rowId xmlns:a16="http://schemas.microsoft.com/office/drawing/2014/main" val="1853684741"/>
                  </a:ext>
                </a:extLst>
              </a:tr>
            </a:tbl>
          </a:graphicData>
        </a:graphic>
      </p:graphicFrame>
    </p:spTree>
    <p:extLst>
      <p:ext uri="{BB962C8B-B14F-4D97-AF65-F5344CB8AC3E}">
        <p14:creationId xmlns:p14="http://schemas.microsoft.com/office/powerpoint/2010/main" val="2172963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69DEF-CCF7-8B2B-3B90-DC013A78B66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A92B3D2-1898-232B-661E-7E4CCBF8B211}"/>
              </a:ext>
            </a:extLst>
          </p:cNvPr>
          <p:cNvSpPr>
            <a:spLocks noGrp="1"/>
          </p:cNvSpPr>
          <p:nvPr>
            <p:ph idx="1"/>
          </p:nvPr>
        </p:nvSpPr>
        <p:spPr>
          <a:xfrm>
            <a:off x="574040" y="701198"/>
            <a:ext cx="10515600" cy="5455603"/>
          </a:xfrm>
        </p:spPr>
        <p:txBody>
          <a:bodyPr>
            <a:normAutofit/>
          </a:bodyPr>
          <a:lstStyle/>
          <a:p>
            <a:pPr marL="0" indent="0">
              <a:buNone/>
            </a:pPr>
            <a:r>
              <a:rPr lang="en-GB" sz="4000" b="1" dirty="0"/>
              <a:t>Top Revision Tip</a:t>
            </a:r>
          </a:p>
        </p:txBody>
      </p:sp>
      <p:sp>
        <p:nvSpPr>
          <p:cNvPr id="3" name="TextBox 2">
            <a:extLst>
              <a:ext uri="{FF2B5EF4-FFF2-40B4-BE49-F238E27FC236}">
                <a16:creationId xmlns:a16="http://schemas.microsoft.com/office/drawing/2014/main" id="{90DF244F-C807-F7CB-54BC-214BFAA42146}"/>
              </a:ext>
            </a:extLst>
          </p:cNvPr>
          <p:cNvSpPr txBox="1"/>
          <p:nvPr/>
        </p:nvSpPr>
        <p:spPr>
          <a:xfrm>
            <a:off x="574040" y="1792043"/>
            <a:ext cx="6096000" cy="3970318"/>
          </a:xfrm>
          <a:prstGeom prst="rect">
            <a:avLst/>
          </a:prstGeom>
          <a:noFill/>
        </p:spPr>
        <p:txBody>
          <a:bodyPr wrap="square">
            <a:spAutoFit/>
          </a:bodyPr>
          <a:lstStyle/>
          <a:p>
            <a:pPr marL="571500" indent="-571500">
              <a:buFont typeface="Arial" panose="020B0604020202020204" pitchFamily="34" charset="0"/>
              <a:buChar char="•"/>
            </a:pPr>
            <a:r>
              <a:rPr lang="en-GB" sz="3600" dirty="0"/>
              <a:t>Revise in small bursts of 20-30 minutes for each subject.</a:t>
            </a:r>
          </a:p>
          <a:p>
            <a:pPr marL="571500" indent="-571500">
              <a:buFont typeface="Arial" panose="020B0604020202020204" pitchFamily="34" charset="0"/>
              <a:buChar char="•"/>
            </a:pPr>
            <a:endParaRPr lang="en-GB" sz="3600" dirty="0"/>
          </a:p>
          <a:p>
            <a:pPr marL="571500" indent="-571500">
              <a:buFont typeface="Arial" panose="020B0604020202020204" pitchFamily="34" charset="0"/>
              <a:buChar char="•"/>
            </a:pPr>
            <a:r>
              <a:rPr lang="en-GB" sz="3600" dirty="0"/>
              <a:t>Break up your revision with mind maps, images and varied activities to keep your brain engaged.</a:t>
            </a:r>
          </a:p>
        </p:txBody>
      </p:sp>
      <p:pic>
        <p:nvPicPr>
          <p:cNvPr id="5" name="Picture 4">
            <a:extLst>
              <a:ext uri="{FF2B5EF4-FFF2-40B4-BE49-F238E27FC236}">
                <a16:creationId xmlns:a16="http://schemas.microsoft.com/office/drawing/2014/main" id="{809C6967-4EE8-E5B7-DD6E-9A64ED8C3BDA}"/>
              </a:ext>
            </a:extLst>
          </p:cNvPr>
          <p:cNvPicPr>
            <a:picLocks noChangeAspect="1"/>
          </p:cNvPicPr>
          <p:nvPr/>
        </p:nvPicPr>
        <p:blipFill rotWithShape="1">
          <a:blip r:embed="rId2"/>
          <a:srcRect t="12837"/>
          <a:stretch/>
        </p:blipFill>
        <p:spPr>
          <a:xfrm>
            <a:off x="6822440" y="782321"/>
            <a:ext cx="5369560" cy="4714239"/>
          </a:xfrm>
          <a:prstGeom prst="rect">
            <a:avLst/>
          </a:prstGeom>
        </p:spPr>
      </p:pic>
    </p:spTree>
    <p:extLst>
      <p:ext uri="{BB962C8B-B14F-4D97-AF65-F5344CB8AC3E}">
        <p14:creationId xmlns:p14="http://schemas.microsoft.com/office/powerpoint/2010/main" val="908316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9BE68-F9BE-B80B-015F-FB41C8A1E5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578777-4E67-9B63-27C6-B61447572E91}"/>
              </a:ext>
            </a:extLst>
          </p:cNvPr>
          <p:cNvSpPr>
            <a:spLocks noGrp="1"/>
          </p:cNvSpPr>
          <p:nvPr>
            <p:ph type="title"/>
          </p:nvPr>
        </p:nvSpPr>
        <p:spPr>
          <a:xfrm>
            <a:off x="218440" y="203200"/>
            <a:ext cx="10515600" cy="705168"/>
          </a:xfrm>
        </p:spPr>
        <p:txBody>
          <a:bodyPr/>
          <a:lstStyle/>
          <a:p>
            <a:r>
              <a:rPr lang="en-GB" b="1" dirty="0"/>
              <a:t>Over to You</a:t>
            </a:r>
          </a:p>
        </p:txBody>
      </p:sp>
      <p:sp>
        <p:nvSpPr>
          <p:cNvPr id="3" name="Content Placeholder 2">
            <a:extLst>
              <a:ext uri="{FF2B5EF4-FFF2-40B4-BE49-F238E27FC236}">
                <a16:creationId xmlns:a16="http://schemas.microsoft.com/office/drawing/2014/main" id="{D80F3DD8-E322-A4A3-39E0-FC753E0A2DB6}"/>
              </a:ext>
            </a:extLst>
          </p:cNvPr>
          <p:cNvSpPr>
            <a:spLocks noGrp="1"/>
          </p:cNvSpPr>
          <p:nvPr>
            <p:ph idx="1"/>
          </p:nvPr>
        </p:nvSpPr>
        <p:spPr>
          <a:xfrm>
            <a:off x="635000" y="1310640"/>
            <a:ext cx="10515600" cy="4693603"/>
          </a:xfrm>
        </p:spPr>
        <p:txBody>
          <a:bodyPr>
            <a:normAutofit/>
          </a:bodyPr>
          <a:lstStyle/>
          <a:p>
            <a:pPr marL="0" indent="0">
              <a:buNone/>
            </a:pPr>
            <a:r>
              <a:rPr lang="en-GB" sz="3200" dirty="0"/>
              <a:t>I will be sending out a template for revision timetables to your tutors.</a:t>
            </a:r>
          </a:p>
          <a:p>
            <a:pPr marL="0" indent="0">
              <a:buNone/>
            </a:pPr>
            <a:endParaRPr lang="en-GB" sz="3200" dirty="0"/>
          </a:p>
          <a:p>
            <a:pPr marL="0" indent="0">
              <a:buNone/>
            </a:pPr>
            <a:r>
              <a:rPr lang="en-GB" sz="3200" dirty="0"/>
              <a:t>Have a go at creating your own revision timetable and stick to it for your mock exams in May.</a:t>
            </a:r>
          </a:p>
        </p:txBody>
      </p:sp>
      <p:pic>
        <p:nvPicPr>
          <p:cNvPr id="4" name="Picture 3">
            <a:extLst>
              <a:ext uri="{FF2B5EF4-FFF2-40B4-BE49-F238E27FC236}">
                <a16:creationId xmlns:a16="http://schemas.microsoft.com/office/drawing/2014/main" id="{62FEF75B-8F63-D0A7-52C5-66399C1E742C}"/>
              </a:ext>
            </a:extLst>
          </p:cNvPr>
          <p:cNvPicPr>
            <a:picLocks noChangeAspect="1"/>
          </p:cNvPicPr>
          <p:nvPr/>
        </p:nvPicPr>
        <p:blipFill>
          <a:blip r:embed="rId2"/>
          <a:stretch>
            <a:fillRect/>
          </a:stretch>
        </p:blipFill>
        <p:spPr>
          <a:xfrm>
            <a:off x="6323740" y="3938549"/>
            <a:ext cx="5586292" cy="2583442"/>
          </a:xfrm>
          <a:prstGeom prst="rect">
            <a:avLst/>
          </a:prstGeom>
        </p:spPr>
      </p:pic>
    </p:spTree>
    <p:extLst>
      <p:ext uri="{BB962C8B-B14F-4D97-AF65-F5344CB8AC3E}">
        <p14:creationId xmlns:p14="http://schemas.microsoft.com/office/powerpoint/2010/main" val="962643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3D497E42B83741831AF09E2C77A3AD" ma:contentTypeVersion="9" ma:contentTypeDescription="Create a new document." ma:contentTypeScope="" ma:versionID="bbabc0e9d657b19edbba26baa3787dbf">
  <xsd:schema xmlns:xsd="http://www.w3.org/2001/XMLSchema" xmlns:xs="http://www.w3.org/2001/XMLSchema" xmlns:p="http://schemas.microsoft.com/office/2006/metadata/properties" xmlns:ns3="1c53a6e8-ffce-4c6e-b0ce-fad524ba0f93" targetNamespace="http://schemas.microsoft.com/office/2006/metadata/properties" ma:root="true" ma:fieldsID="a42deefd01f8bbab5bacc7b84ca4e109" ns3:_="">
    <xsd:import namespace="1c53a6e8-ffce-4c6e-b0ce-fad524ba0f9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53a6e8-ffce-4c6e-b0ce-fad524ba0f9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c53a6e8-ffce-4c6e-b0ce-fad524ba0f93" xsi:nil="true"/>
  </documentManagement>
</p:properties>
</file>

<file path=customXml/itemProps1.xml><?xml version="1.0" encoding="utf-8"?>
<ds:datastoreItem xmlns:ds="http://schemas.openxmlformats.org/officeDocument/2006/customXml" ds:itemID="{C7186A6B-9ACF-4945-9F40-51DDEF2F41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53a6e8-ffce-4c6e-b0ce-fad524ba0f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579910-E82F-4F99-96F6-76CEF14F5C33}">
  <ds:schemaRefs>
    <ds:schemaRef ds:uri="http://schemas.microsoft.com/sharepoint/v3/contenttype/forms"/>
  </ds:schemaRefs>
</ds:datastoreItem>
</file>

<file path=customXml/itemProps3.xml><?xml version="1.0" encoding="utf-8"?>
<ds:datastoreItem xmlns:ds="http://schemas.openxmlformats.org/officeDocument/2006/customXml" ds:itemID="{934208D1-B5E4-4C53-AE10-3A5DF87A8F4F}">
  <ds:schemaRefs>
    <ds:schemaRef ds:uri="http://schemas.microsoft.com/office/2006/documentManagement/types"/>
    <ds:schemaRef ds:uri="http://schemas.microsoft.com/office/2006/metadata/properties"/>
    <ds:schemaRef ds:uri="http://schemas.microsoft.com/office/infopath/2007/PartnerControls"/>
    <ds:schemaRef ds:uri="http://purl.org/dc/terms/"/>
    <ds:schemaRef ds:uri="http://purl.org/dc/elements/1.1/"/>
    <ds:schemaRef ds:uri="1c53a6e8-ffce-4c6e-b0ce-fad524ba0f93"/>
    <ds:schemaRef ds:uri="http://schemas.openxmlformats.org/package/2006/metadata/core-properties"/>
    <ds:schemaRef ds:uri="http://www.w3.org/XML/1998/namespace"/>
    <ds:schemaRef ds:uri="http://purl.org/dc/dcmitype/"/>
  </ds:schemaRefs>
</ds:datastoreItem>
</file>

<file path=docMetadata/LabelInfo.xml><?xml version="1.0" encoding="utf-8"?>
<clbl:labelList xmlns:clbl="http://schemas.microsoft.com/office/2020/mipLabelMetadata">
  <clbl:label id="{71f8d9a3-3347-400d-a852-d217cf3d654e}" enabled="0" method="" siteId="{71f8d9a3-3347-400d-a852-d217cf3d654e}" removed="1"/>
</clbl:labelList>
</file>

<file path=docProps/app.xml><?xml version="1.0" encoding="utf-8"?>
<Properties xmlns="http://schemas.openxmlformats.org/officeDocument/2006/extended-properties" xmlns:vt="http://schemas.openxmlformats.org/officeDocument/2006/docPropsVTypes">
  <TotalTime>0</TotalTime>
  <Words>502</Words>
  <Application>Microsoft Office PowerPoint</Application>
  <PresentationFormat>Widescreen</PresentationFormat>
  <Paragraphs>86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Memory and Revision</vt:lpstr>
      <vt:lpstr>Memory and Revision</vt:lpstr>
      <vt:lpstr>Memory and Revision</vt:lpstr>
      <vt:lpstr>Breaking Up Revision</vt:lpstr>
      <vt:lpstr>Timetabling Your Revision</vt:lpstr>
      <vt:lpstr>Timetabling Your Revision</vt:lpstr>
      <vt:lpstr>PowerPoint Presentation</vt:lpstr>
      <vt:lpstr>Over to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Boylan, Mr F (Kingsmead School)</dc:creator>
  <cp:lastModifiedBy>Mrs C Fernandes-Bates</cp:lastModifiedBy>
  <cp:revision>2</cp:revision>
  <dcterms:created xsi:type="dcterms:W3CDTF">2024-01-28T11:24:45Z</dcterms:created>
  <dcterms:modified xsi:type="dcterms:W3CDTF">2025-12-17T16:06:05Z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0x0101006F3D497E42B83741831AF09E2C77A3AD</vt:lpwstr>
  </property>
</Properties>
</file>