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308" r:id="rId6"/>
    <p:sldId id="315" r:id="rId7"/>
    <p:sldId id="257" r:id="rId8"/>
    <p:sldId id="309" r:id="rId9"/>
    <p:sldId id="310" r:id="rId10"/>
    <p:sldId id="311" r:id="rId11"/>
    <p:sldId id="312" r:id="rId12"/>
    <p:sldId id="313" r:id="rId13"/>
    <p:sldId id="31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57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2C3E3E-CB7E-4DC1-A15A-F08D6ABADD85}" type="datetimeFigureOut">
              <a:rPr lang="en-GB" smtClean="0"/>
              <a:t>17/12/2025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9F0872-7B9F-4158-9C8A-98F9D0D8E4B1}" type="slidenum">
              <a:rPr lang="en-GB" smtClean="0"/>
              <a:t>‹#›</a:t>
            </a:fld>
            <a:endParaRPr lang="en-GB"/>
          </a:p>
        </p:txBody>
      </p:sp>
    </p:spTree>
    <p:extLst>
      <p:ext uri="{BB962C8B-B14F-4D97-AF65-F5344CB8AC3E}">
        <p14:creationId xmlns:p14="http://schemas.microsoft.com/office/powerpoint/2010/main" val="1421137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During feedback, ensure you recap what is needed for an effective study session (e.g. no distractions etc) as this will be the focus of today’s lesson.</a:t>
            </a:r>
          </a:p>
        </p:txBody>
      </p:sp>
      <p:sp>
        <p:nvSpPr>
          <p:cNvPr id="4" name="Slide Number Placeholder 3"/>
          <p:cNvSpPr>
            <a:spLocks noGrp="1"/>
          </p:cNvSpPr>
          <p:nvPr>
            <p:ph type="sldNum" sz="quarter" idx="10"/>
          </p:nvPr>
        </p:nvSpPr>
        <p:spPr/>
        <p:txBody>
          <a:bodyPr/>
          <a:lstStyle/>
          <a:p>
            <a:fld id="{62610B4D-31BF-4125-86E1-D39F581239C9}" type="slidenum">
              <a:rPr lang="en-GB" smtClean="0"/>
              <a:t>2</a:t>
            </a:fld>
            <a:endParaRPr lang="en-GB"/>
          </a:p>
        </p:txBody>
      </p:sp>
    </p:spTree>
    <p:extLst>
      <p:ext uri="{BB962C8B-B14F-4D97-AF65-F5344CB8AC3E}">
        <p14:creationId xmlns:p14="http://schemas.microsoft.com/office/powerpoint/2010/main" val="2167046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 students to discuss this question in pairs and then take feedback</a:t>
            </a:r>
          </a:p>
        </p:txBody>
      </p:sp>
      <p:sp>
        <p:nvSpPr>
          <p:cNvPr id="4" name="Slide Number Placeholder 3"/>
          <p:cNvSpPr>
            <a:spLocks noGrp="1"/>
          </p:cNvSpPr>
          <p:nvPr>
            <p:ph type="sldNum" sz="quarter" idx="5"/>
          </p:nvPr>
        </p:nvSpPr>
        <p:spPr/>
        <p:txBody>
          <a:bodyPr/>
          <a:lstStyle/>
          <a:p>
            <a:fld id="{F19F0872-7B9F-4158-9C8A-98F9D0D8E4B1}" type="slidenum">
              <a:rPr lang="en-GB" smtClean="0"/>
              <a:t>3</a:t>
            </a:fld>
            <a:endParaRPr lang="en-GB"/>
          </a:p>
        </p:txBody>
      </p:sp>
    </p:spTree>
    <p:extLst>
      <p:ext uri="{BB962C8B-B14F-4D97-AF65-F5344CB8AC3E}">
        <p14:creationId xmlns:p14="http://schemas.microsoft.com/office/powerpoint/2010/main" val="1706564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students through how this timetable links texts/topics together through themes to help develop &amp; strengthen schema, it also interleaves different texts and topics as well as including break days to avoid cramming and instead space revision out into chunked study sessions.</a:t>
            </a:r>
          </a:p>
        </p:txBody>
      </p:sp>
      <p:sp>
        <p:nvSpPr>
          <p:cNvPr id="4" name="Slide Number Placeholder 3"/>
          <p:cNvSpPr>
            <a:spLocks noGrp="1"/>
          </p:cNvSpPr>
          <p:nvPr>
            <p:ph type="sldNum" sz="quarter" idx="5"/>
          </p:nvPr>
        </p:nvSpPr>
        <p:spPr/>
        <p:txBody>
          <a:bodyPr/>
          <a:lstStyle/>
          <a:p>
            <a:fld id="{F19F0872-7B9F-4158-9C8A-98F9D0D8E4B1}" type="slidenum">
              <a:rPr lang="en-GB" smtClean="0"/>
              <a:t>5</a:t>
            </a:fld>
            <a:endParaRPr lang="en-GB"/>
          </a:p>
        </p:txBody>
      </p:sp>
    </p:spTree>
    <p:extLst>
      <p:ext uri="{BB962C8B-B14F-4D97-AF65-F5344CB8AC3E}">
        <p14:creationId xmlns:p14="http://schemas.microsoft.com/office/powerpoint/2010/main" val="813345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to students that although this study session is very much broken down into short retrieval activities and paragraphs of writing, they will want to build up to writing full answers in timed conditions once retrieved knowledge is secure (once they have obtained a high success rate).</a:t>
            </a:r>
          </a:p>
        </p:txBody>
      </p:sp>
      <p:sp>
        <p:nvSpPr>
          <p:cNvPr id="4" name="Slide Number Placeholder 3"/>
          <p:cNvSpPr>
            <a:spLocks noGrp="1"/>
          </p:cNvSpPr>
          <p:nvPr>
            <p:ph type="sldNum" sz="quarter" idx="5"/>
          </p:nvPr>
        </p:nvSpPr>
        <p:spPr/>
        <p:txBody>
          <a:bodyPr/>
          <a:lstStyle/>
          <a:p>
            <a:fld id="{F19F0872-7B9F-4158-9C8A-98F9D0D8E4B1}" type="slidenum">
              <a:rPr lang="en-GB" smtClean="0"/>
              <a:t>6</a:t>
            </a:fld>
            <a:endParaRPr lang="en-GB"/>
          </a:p>
        </p:txBody>
      </p:sp>
    </p:spTree>
    <p:extLst>
      <p:ext uri="{BB962C8B-B14F-4D97-AF65-F5344CB8AC3E}">
        <p14:creationId xmlns:p14="http://schemas.microsoft.com/office/powerpoint/2010/main" val="2912207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can obviously move the break days around to suit them – they may have commitments on certain days which make it difficult to fir a study session in. If students are doing end of year exams, they may want to also plot these in by adding dates to their timetable.</a:t>
            </a:r>
          </a:p>
        </p:txBody>
      </p:sp>
      <p:sp>
        <p:nvSpPr>
          <p:cNvPr id="4" name="Slide Number Placeholder 3"/>
          <p:cNvSpPr>
            <a:spLocks noGrp="1"/>
          </p:cNvSpPr>
          <p:nvPr>
            <p:ph type="sldNum" sz="quarter" idx="5"/>
          </p:nvPr>
        </p:nvSpPr>
        <p:spPr/>
        <p:txBody>
          <a:bodyPr/>
          <a:lstStyle/>
          <a:p>
            <a:fld id="{F19F0872-7B9F-4158-9C8A-98F9D0D8E4B1}" type="slidenum">
              <a:rPr lang="en-GB" smtClean="0"/>
              <a:t>8</a:t>
            </a:fld>
            <a:endParaRPr lang="en-GB"/>
          </a:p>
        </p:txBody>
      </p:sp>
    </p:spTree>
    <p:extLst>
      <p:ext uri="{BB962C8B-B14F-4D97-AF65-F5344CB8AC3E}">
        <p14:creationId xmlns:p14="http://schemas.microsoft.com/office/powerpoint/2010/main" val="542748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Once students have planned a study session, they could work through </a:t>
            </a:r>
            <a:r>
              <a:rPr lang="en-GB"/>
              <a:t>it in pairs.</a:t>
            </a:r>
          </a:p>
        </p:txBody>
      </p:sp>
      <p:sp>
        <p:nvSpPr>
          <p:cNvPr id="4" name="Slide Number Placeholder 3"/>
          <p:cNvSpPr>
            <a:spLocks noGrp="1"/>
          </p:cNvSpPr>
          <p:nvPr>
            <p:ph type="sldNum" sz="quarter" idx="5"/>
          </p:nvPr>
        </p:nvSpPr>
        <p:spPr/>
        <p:txBody>
          <a:bodyPr/>
          <a:lstStyle/>
          <a:p>
            <a:fld id="{F19F0872-7B9F-4158-9C8A-98F9D0D8E4B1}" type="slidenum">
              <a:rPr lang="en-GB" smtClean="0"/>
              <a:t>9</a:t>
            </a:fld>
            <a:endParaRPr lang="en-GB"/>
          </a:p>
        </p:txBody>
      </p:sp>
    </p:spTree>
    <p:extLst>
      <p:ext uri="{BB962C8B-B14F-4D97-AF65-F5344CB8AC3E}">
        <p14:creationId xmlns:p14="http://schemas.microsoft.com/office/powerpoint/2010/main" val="1652752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911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62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7155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456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397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918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716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00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731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141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12/17/2025</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698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12/17/2025</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123541788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F06DA5-53BC-44A6-AA06-F45FA04F8311}"/>
              </a:ext>
            </a:extLst>
          </p:cNvPr>
          <p:cNvSpPr>
            <a:spLocks noGrp="1"/>
          </p:cNvSpPr>
          <p:nvPr>
            <p:ph type="ctrTitle"/>
          </p:nvPr>
        </p:nvSpPr>
        <p:spPr>
          <a:xfrm>
            <a:off x="643466" y="643467"/>
            <a:ext cx="5452529" cy="3569242"/>
          </a:xfrm>
        </p:spPr>
        <p:txBody>
          <a:bodyPr anchor="t">
            <a:normAutofit/>
          </a:bodyPr>
          <a:lstStyle/>
          <a:p>
            <a:r>
              <a:rPr lang="en-GB" dirty="0"/>
              <a:t>Creating a Revision Timetable</a:t>
            </a:r>
          </a:p>
        </p:txBody>
      </p:sp>
      <p:sp>
        <p:nvSpPr>
          <p:cNvPr id="3" name="Subtitle 2">
            <a:extLst>
              <a:ext uri="{FF2B5EF4-FFF2-40B4-BE49-F238E27FC236}">
                <a16:creationId xmlns:a16="http://schemas.microsoft.com/office/drawing/2014/main" id="{807D28C9-D875-42BC-AA34-690D5DECBA60}"/>
              </a:ext>
            </a:extLst>
          </p:cNvPr>
          <p:cNvSpPr>
            <a:spLocks noGrp="1"/>
          </p:cNvSpPr>
          <p:nvPr>
            <p:ph type="subTitle" idx="1"/>
          </p:nvPr>
        </p:nvSpPr>
        <p:spPr>
          <a:xfrm>
            <a:off x="643466" y="4752975"/>
            <a:ext cx="5449479" cy="1307919"/>
          </a:xfrm>
        </p:spPr>
        <p:txBody>
          <a:bodyPr anchor="b">
            <a:normAutofit/>
          </a:bodyPr>
          <a:lstStyle/>
          <a:p>
            <a:r>
              <a:rPr lang="en-GB" dirty="0"/>
              <a:t>What does an effective revision timetable look like and how can we ensure we stay healthy during ‘exam season’?</a:t>
            </a:r>
          </a:p>
        </p:txBody>
      </p:sp>
      <p:sp>
        <p:nvSpPr>
          <p:cNvPr id="11" name="Rectangle 10">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616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355"/>
            <a:ext cx="10515600" cy="1325563"/>
          </a:xfrm>
        </p:spPr>
        <p:txBody>
          <a:bodyPr>
            <a:normAutofit/>
          </a:bodyPr>
          <a:lstStyle/>
          <a:p>
            <a:pPr algn="ctr"/>
            <a:r>
              <a:rPr lang="en-GB" sz="8800" b="1" u="sng" dirty="0">
                <a:solidFill>
                  <a:srgbClr val="FF0000"/>
                </a:solidFill>
                <a:latin typeface="Gabriola" panose="04040605051002020D02" pitchFamily="82" charset="0"/>
              </a:rPr>
              <a:t>Brain Dump!</a:t>
            </a:r>
          </a:p>
        </p:txBody>
      </p:sp>
      <p:sp>
        <p:nvSpPr>
          <p:cNvPr id="3" name="Content Placeholder 2"/>
          <p:cNvSpPr>
            <a:spLocks noGrp="1"/>
          </p:cNvSpPr>
          <p:nvPr>
            <p:ph idx="1"/>
          </p:nvPr>
        </p:nvSpPr>
        <p:spPr>
          <a:xfrm>
            <a:off x="599608" y="1798819"/>
            <a:ext cx="11002780" cy="4837507"/>
          </a:xfrm>
        </p:spPr>
        <p:txBody>
          <a:bodyPr>
            <a:normAutofit/>
          </a:bodyPr>
          <a:lstStyle/>
          <a:p>
            <a:pPr marL="0" indent="0">
              <a:buNone/>
            </a:pPr>
            <a:r>
              <a:rPr lang="en-GB" dirty="0"/>
              <a:t>Instead of a Memory Platform, today you will do a Brain Dump challenge!</a:t>
            </a:r>
          </a:p>
          <a:p>
            <a:pPr marL="514350" indent="-514350">
              <a:buAutoNum type="arabicPeriod"/>
            </a:pPr>
            <a:r>
              <a:rPr lang="en-GB" dirty="0"/>
              <a:t>Close your books</a:t>
            </a:r>
          </a:p>
          <a:p>
            <a:pPr marL="514350" indent="-514350">
              <a:buAutoNum type="arabicPeriod"/>
            </a:pPr>
            <a:r>
              <a:rPr lang="en-GB" dirty="0"/>
              <a:t>In a timed-pair-share with your partner, explain everything you can remember about learning and revision.</a:t>
            </a:r>
          </a:p>
          <a:p>
            <a:pPr marL="514350" indent="-514350">
              <a:buAutoNum type="arabicPeriod"/>
            </a:pPr>
            <a:r>
              <a:rPr lang="en-GB" dirty="0"/>
              <a:t>Following your discussion, write down everything you both remembered in the back of your books.</a:t>
            </a:r>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p:txBody>
      </p:sp>
    </p:spTree>
    <p:extLst>
      <p:ext uri="{BB962C8B-B14F-4D97-AF65-F5344CB8AC3E}">
        <p14:creationId xmlns:p14="http://schemas.microsoft.com/office/powerpoint/2010/main" val="98985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58747-6A41-4023-9E88-6B4C7920AD48}"/>
              </a:ext>
            </a:extLst>
          </p:cNvPr>
          <p:cNvSpPr>
            <a:spLocks noGrp="1"/>
          </p:cNvSpPr>
          <p:nvPr>
            <p:ph type="title"/>
          </p:nvPr>
        </p:nvSpPr>
        <p:spPr/>
        <p:txBody>
          <a:bodyPr>
            <a:normAutofit fontScale="90000"/>
          </a:bodyPr>
          <a:lstStyle/>
          <a:p>
            <a:r>
              <a:rPr lang="en-GB" dirty="0"/>
              <a:t>Why is repeatedly answering exam questions not an effective way to revise?</a:t>
            </a:r>
          </a:p>
        </p:txBody>
      </p:sp>
      <p:sp>
        <p:nvSpPr>
          <p:cNvPr id="3" name="Content Placeholder 2">
            <a:extLst>
              <a:ext uri="{FF2B5EF4-FFF2-40B4-BE49-F238E27FC236}">
                <a16:creationId xmlns:a16="http://schemas.microsoft.com/office/drawing/2014/main" id="{D992B742-9477-4F4E-BE73-1DEE2AD0AC54}"/>
              </a:ext>
            </a:extLst>
          </p:cNvPr>
          <p:cNvSpPr>
            <a:spLocks noGrp="1"/>
          </p:cNvSpPr>
          <p:nvPr>
            <p:ph idx="1"/>
          </p:nvPr>
        </p:nvSpPr>
        <p:spPr/>
        <p:txBody>
          <a:bodyPr/>
          <a:lstStyle/>
          <a:p>
            <a:r>
              <a:rPr lang="en-GB" dirty="0"/>
              <a:t>You are unlikely to make any gains as there is no reflection on what you have done well and improvements needed.</a:t>
            </a:r>
          </a:p>
          <a:p>
            <a:r>
              <a:rPr lang="en-GB" dirty="0"/>
              <a:t>This approach to revision can be damaging as you could repeat the same mistakes, making them habit – remember practice makes permanent; only perfect practice makes perfect!</a:t>
            </a:r>
          </a:p>
        </p:txBody>
      </p:sp>
    </p:spTree>
    <p:extLst>
      <p:ext uri="{BB962C8B-B14F-4D97-AF65-F5344CB8AC3E}">
        <p14:creationId xmlns:p14="http://schemas.microsoft.com/office/powerpoint/2010/main" val="37118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E1AB-0CFE-4D8D-8DD3-2C6E5028740B}"/>
              </a:ext>
            </a:extLst>
          </p:cNvPr>
          <p:cNvSpPr>
            <a:spLocks noGrp="1"/>
          </p:cNvSpPr>
          <p:nvPr>
            <p:ph type="title"/>
          </p:nvPr>
        </p:nvSpPr>
        <p:spPr/>
        <p:txBody>
          <a:bodyPr>
            <a:normAutofit fontScale="90000"/>
          </a:bodyPr>
          <a:lstStyle/>
          <a:p>
            <a:r>
              <a:rPr lang="en-GB" dirty="0"/>
              <a:t>Principles of an effective revision timetable</a:t>
            </a:r>
          </a:p>
        </p:txBody>
      </p:sp>
      <p:sp>
        <p:nvSpPr>
          <p:cNvPr id="3" name="Content Placeholder 2">
            <a:extLst>
              <a:ext uri="{FF2B5EF4-FFF2-40B4-BE49-F238E27FC236}">
                <a16:creationId xmlns:a16="http://schemas.microsoft.com/office/drawing/2014/main" id="{4BB64883-93FB-43EB-8898-AA8B804E3D61}"/>
              </a:ext>
            </a:extLst>
          </p:cNvPr>
          <p:cNvSpPr>
            <a:spLocks noGrp="1"/>
          </p:cNvSpPr>
          <p:nvPr>
            <p:ph idx="1"/>
          </p:nvPr>
        </p:nvSpPr>
        <p:spPr/>
        <p:txBody>
          <a:bodyPr>
            <a:normAutofit fontScale="85000" lnSpcReduction="10000"/>
          </a:bodyPr>
          <a:lstStyle/>
          <a:p>
            <a:pPr marL="0" indent="0">
              <a:buNone/>
            </a:pPr>
            <a:r>
              <a:rPr lang="en-GB" dirty="0"/>
              <a:t>Things we might take into consideration when designing our revision timetable:</a:t>
            </a:r>
          </a:p>
          <a:p>
            <a:pPr marL="514350" indent="-514350">
              <a:buAutoNum type="arabicPeriod"/>
            </a:pPr>
            <a:r>
              <a:rPr lang="en-GB" u="sng" dirty="0"/>
              <a:t>Schema</a:t>
            </a:r>
            <a:r>
              <a:rPr lang="en-GB" dirty="0"/>
              <a:t>: making links in our learning e.g. revising a theme across texts in literature, revising tyrants from different time periods in history, revising use of BIDMAS in different mathematical questions or papers.</a:t>
            </a:r>
          </a:p>
          <a:p>
            <a:pPr marL="514350" indent="-514350">
              <a:buAutoNum type="arabicPeriod"/>
            </a:pPr>
            <a:r>
              <a:rPr lang="en-GB" u="sng" dirty="0"/>
              <a:t>Interleaving</a:t>
            </a:r>
            <a:r>
              <a:rPr lang="en-GB" dirty="0"/>
              <a:t>: alternating between different topics and/or subject areas.</a:t>
            </a:r>
          </a:p>
          <a:p>
            <a:pPr marL="514350" indent="-514350">
              <a:buAutoNum type="arabicPeriod"/>
            </a:pPr>
            <a:r>
              <a:rPr lang="en-GB" u="sng" dirty="0"/>
              <a:t>Spacing</a:t>
            </a:r>
            <a:r>
              <a:rPr lang="en-GB" dirty="0"/>
              <a:t>: returning to topics after a break.</a:t>
            </a:r>
          </a:p>
          <a:p>
            <a:pPr marL="514350" indent="-514350">
              <a:buAutoNum type="arabicPeriod"/>
            </a:pPr>
            <a:r>
              <a:rPr lang="en-GB" u="sng" dirty="0"/>
              <a:t>Metacognition</a:t>
            </a:r>
            <a:r>
              <a:rPr lang="en-GB" dirty="0"/>
              <a:t>: looking back at areas of weakness from previous study sessions and ensuring we repeatedly return to these, making them the focus of future sessions.</a:t>
            </a:r>
          </a:p>
        </p:txBody>
      </p:sp>
    </p:spTree>
    <p:extLst>
      <p:ext uri="{BB962C8B-B14F-4D97-AF65-F5344CB8AC3E}">
        <p14:creationId xmlns:p14="http://schemas.microsoft.com/office/powerpoint/2010/main" val="904617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FC151-AF6D-4F26-881B-0E03805ED804}"/>
              </a:ext>
            </a:extLst>
          </p:cNvPr>
          <p:cNvSpPr>
            <a:spLocks noGrp="1"/>
          </p:cNvSpPr>
          <p:nvPr>
            <p:ph type="title"/>
          </p:nvPr>
        </p:nvSpPr>
        <p:spPr/>
        <p:txBody>
          <a:bodyPr/>
          <a:lstStyle/>
          <a:p>
            <a:r>
              <a:rPr lang="en-GB" dirty="0"/>
              <a:t>Possible Revision Timetable for English</a:t>
            </a:r>
          </a:p>
        </p:txBody>
      </p:sp>
      <p:graphicFrame>
        <p:nvGraphicFramePr>
          <p:cNvPr id="4" name="Table 3">
            <a:extLst>
              <a:ext uri="{FF2B5EF4-FFF2-40B4-BE49-F238E27FC236}">
                <a16:creationId xmlns:a16="http://schemas.microsoft.com/office/drawing/2014/main" id="{4DBD97DC-F608-4D12-894A-2EFCD67BBE03}"/>
              </a:ext>
            </a:extLst>
          </p:cNvPr>
          <p:cNvGraphicFramePr>
            <a:graphicFrameLocks noGrp="1"/>
          </p:cNvGraphicFramePr>
          <p:nvPr>
            <p:extLst>
              <p:ext uri="{D42A27DB-BD31-4B8C-83A1-F6EECF244321}">
                <p14:modId xmlns:p14="http://schemas.microsoft.com/office/powerpoint/2010/main" val="3346156274"/>
              </p:ext>
            </p:extLst>
          </p:nvPr>
        </p:nvGraphicFramePr>
        <p:xfrm>
          <a:off x="985420" y="1569720"/>
          <a:ext cx="10253712" cy="5293348"/>
        </p:xfrm>
        <a:graphic>
          <a:graphicData uri="http://schemas.openxmlformats.org/drawingml/2006/table">
            <a:tbl>
              <a:tblPr firstRow="1" firstCol="1" bandRow="1">
                <a:tableStyleId>{5940675A-B579-460E-94D1-54222C63F5DA}</a:tableStyleId>
              </a:tblPr>
              <a:tblGrid>
                <a:gridCol w="1464816">
                  <a:extLst>
                    <a:ext uri="{9D8B030D-6E8A-4147-A177-3AD203B41FA5}">
                      <a16:colId xmlns:a16="http://schemas.microsoft.com/office/drawing/2014/main" val="3528097188"/>
                    </a:ext>
                  </a:extLst>
                </a:gridCol>
                <a:gridCol w="1464816">
                  <a:extLst>
                    <a:ext uri="{9D8B030D-6E8A-4147-A177-3AD203B41FA5}">
                      <a16:colId xmlns:a16="http://schemas.microsoft.com/office/drawing/2014/main" val="2726329699"/>
                    </a:ext>
                  </a:extLst>
                </a:gridCol>
                <a:gridCol w="1464816">
                  <a:extLst>
                    <a:ext uri="{9D8B030D-6E8A-4147-A177-3AD203B41FA5}">
                      <a16:colId xmlns:a16="http://schemas.microsoft.com/office/drawing/2014/main" val="4136976317"/>
                    </a:ext>
                  </a:extLst>
                </a:gridCol>
                <a:gridCol w="1464816">
                  <a:extLst>
                    <a:ext uri="{9D8B030D-6E8A-4147-A177-3AD203B41FA5}">
                      <a16:colId xmlns:a16="http://schemas.microsoft.com/office/drawing/2014/main" val="1534627160"/>
                    </a:ext>
                  </a:extLst>
                </a:gridCol>
                <a:gridCol w="1464816">
                  <a:extLst>
                    <a:ext uri="{9D8B030D-6E8A-4147-A177-3AD203B41FA5}">
                      <a16:colId xmlns:a16="http://schemas.microsoft.com/office/drawing/2014/main" val="1898950558"/>
                    </a:ext>
                  </a:extLst>
                </a:gridCol>
                <a:gridCol w="1464816">
                  <a:extLst>
                    <a:ext uri="{9D8B030D-6E8A-4147-A177-3AD203B41FA5}">
                      <a16:colId xmlns:a16="http://schemas.microsoft.com/office/drawing/2014/main" val="3867109018"/>
                    </a:ext>
                  </a:extLst>
                </a:gridCol>
                <a:gridCol w="1464816">
                  <a:extLst>
                    <a:ext uri="{9D8B030D-6E8A-4147-A177-3AD203B41FA5}">
                      <a16:colId xmlns:a16="http://schemas.microsoft.com/office/drawing/2014/main" val="816732455"/>
                    </a:ext>
                  </a:extLst>
                </a:gridCol>
              </a:tblGrid>
              <a:tr h="212649">
                <a:tc>
                  <a:txBody>
                    <a:bodyPr/>
                    <a:lstStyle/>
                    <a:p>
                      <a:pPr>
                        <a:lnSpc>
                          <a:spcPct val="106000"/>
                        </a:lnSpc>
                        <a:spcAft>
                          <a:spcPts val="800"/>
                        </a:spcAft>
                      </a:pPr>
                      <a:r>
                        <a:rPr lang="en-GB" sz="1200" dirty="0">
                          <a:effectLst/>
                        </a:rPr>
                        <a:t>Monday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Tuesday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Wednesday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Thursday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Friday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a:effectLst/>
                        </a:rPr>
                        <a:t>Saturday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a:effectLst/>
                        </a:rPr>
                        <a:t>Sunday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extLst>
                  <a:ext uri="{0D108BD9-81ED-4DB2-BD59-A6C34878D82A}">
                    <a16:rowId xmlns:a16="http://schemas.microsoft.com/office/drawing/2014/main" val="2235283143"/>
                  </a:ext>
                </a:extLst>
              </a:tr>
              <a:tr h="4138689">
                <a:tc>
                  <a:txBody>
                    <a:bodyPr/>
                    <a:lstStyle/>
                    <a:p>
                      <a:pPr>
                        <a:lnSpc>
                          <a:spcPct val="106000"/>
                        </a:lnSpc>
                        <a:spcAft>
                          <a:spcPts val="800"/>
                        </a:spcAft>
                      </a:pPr>
                      <a:r>
                        <a:rPr lang="en-GB" sz="1200" dirty="0">
                          <a:effectLst/>
                        </a:rPr>
                        <a:t>One hour</a:t>
                      </a:r>
                    </a:p>
                    <a:p>
                      <a:pPr>
                        <a:lnSpc>
                          <a:spcPct val="106000"/>
                        </a:lnSpc>
                        <a:spcAft>
                          <a:spcPts val="800"/>
                        </a:spcAft>
                      </a:pPr>
                      <a:r>
                        <a:rPr lang="en-GB" sz="1200" dirty="0">
                          <a:effectLst/>
                        </a:rPr>
                        <a:t>Revise theme of power in: </a:t>
                      </a:r>
                    </a:p>
                    <a:p>
                      <a:pPr>
                        <a:lnSpc>
                          <a:spcPct val="106000"/>
                        </a:lnSpc>
                        <a:spcAft>
                          <a:spcPts val="800"/>
                        </a:spcAft>
                      </a:pPr>
                      <a:r>
                        <a:rPr lang="en-GB" sz="1200" dirty="0">
                          <a:effectLst/>
                        </a:rPr>
                        <a:t> </a:t>
                      </a:r>
                    </a:p>
                    <a:p>
                      <a:pPr>
                        <a:lnSpc>
                          <a:spcPct val="106000"/>
                        </a:lnSpc>
                        <a:spcAft>
                          <a:spcPts val="800"/>
                        </a:spcAft>
                      </a:pPr>
                      <a:r>
                        <a:rPr lang="en-GB" sz="1200" dirty="0">
                          <a:effectLst/>
                        </a:rPr>
                        <a:t>Macbeth, (20 mins) </a:t>
                      </a:r>
                    </a:p>
                    <a:p>
                      <a:pPr>
                        <a:lnSpc>
                          <a:spcPct val="106000"/>
                        </a:lnSpc>
                        <a:spcAft>
                          <a:spcPts val="800"/>
                        </a:spcAft>
                      </a:pPr>
                      <a:r>
                        <a:rPr lang="en-GB" sz="1200" dirty="0">
                          <a:effectLst/>
                        </a:rPr>
                        <a:t> </a:t>
                      </a:r>
                    </a:p>
                    <a:p>
                      <a:pPr>
                        <a:lnSpc>
                          <a:spcPct val="106000"/>
                        </a:lnSpc>
                        <a:spcAft>
                          <a:spcPts val="800"/>
                        </a:spcAft>
                      </a:pPr>
                      <a:r>
                        <a:rPr lang="en-GB" sz="1200" dirty="0">
                          <a:effectLst/>
                        </a:rPr>
                        <a:t>Ozymandias &amp; My Last Duchess poems (20 mins)</a:t>
                      </a:r>
                    </a:p>
                    <a:p>
                      <a:pPr>
                        <a:lnSpc>
                          <a:spcPct val="106000"/>
                        </a:lnSpc>
                        <a:spcAft>
                          <a:spcPts val="800"/>
                        </a:spcAft>
                      </a:pPr>
                      <a:r>
                        <a:rPr lang="en-GB" sz="1200" dirty="0">
                          <a:effectLst/>
                        </a:rPr>
                        <a:t> </a:t>
                      </a:r>
                    </a:p>
                    <a:p>
                      <a:pPr>
                        <a:lnSpc>
                          <a:spcPct val="106000"/>
                        </a:lnSpc>
                        <a:spcAft>
                          <a:spcPts val="800"/>
                        </a:spcAft>
                      </a:pPr>
                      <a:r>
                        <a:rPr lang="en-GB" sz="1200" dirty="0">
                          <a:effectLst/>
                        </a:rPr>
                        <a:t>Make connections between presentation of power in above texts (15 mins)</a:t>
                      </a:r>
                    </a:p>
                    <a:p>
                      <a:pPr>
                        <a:lnSpc>
                          <a:spcPct val="106000"/>
                        </a:lnSpc>
                        <a:spcAft>
                          <a:spcPts val="800"/>
                        </a:spcAft>
                      </a:pPr>
                      <a:endParaRPr lang="en-GB" sz="1200" dirty="0">
                        <a:effectLst/>
                      </a:endParaRPr>
                    </a:p>
                    <a:p>
                      <a:pPr>
                        <a:lnSpc>
                          <a:spcPct val="106000"/>
                        </a:lnSpc>
                        <a:spcAft>
                          <a:spcPts val="800"/>
                        </a:spcAft>
                      </a:pPr>
                      <a:r>
                        <a:rPr lang="en-GB" sz="1200" dirty="0">
                          <a:effectLst/>
                        </a:rPr>
                        <a:t>Make a note of successes and areas to develop from today’s study session (5 minutes)</a:t>
                      </a:r>
                    </a:p>
                    <a:p>
                      <a:pPr>
                        <a:lnSpc>
                          <a:spcPct val="106000"/>
                        </a:lnSpc>
                        <a:spcAft>
                          <a:spcPts val="8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a:effectLst/>
                        </a:rPr>
                        <a:t>Break day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One hour</a:t>
                      </a:r>
                    </a:p>
                    <a:p>
                      <a:pPr>
                        <a:lnSpc>
                          <a:spcPct val="106000"/>
                        </a:lnSpc>
                        <a:spcAft>
                          <a:spcPts val="800"/>
                        </a:spcAft>
                      </a:pPr>
                      <a:r>
                        <a:rPr lang="en-GB" sz="1200" dirty="0">
                          <a:effectLst/>
                        </a:rPr>
                        <a:t> </a:t>
                      </a:r>
                    </a:p>
                    <a:p>
                      <a:pPr>
                        <a:lnSpc>
                          <a:spcPct val="106000"/>
                        </a:lnSpc>
                        <a:spcAft>
                          <a:spcPts val="800"/>
                        </a:spcAft>
                      </a:pPr>
                      <a:r>
                        <a:rPr lang="en-GB" sz="1200" dirty="0">
                          <a:effectLst/>
                        </a:rPr>
                        <a:t>Revise theme of power in: </a:t>
                      </a:r>
                    </a:p>
                    <a:p>
                      <a:pPr>
                        <a:lnSpc>
                          <a:spcPct val="106000"/>
                        </a:lnSpc>
                        <a:spcAft>
                          <a:spcPts val="800"/>
                        </a:spcAft>
                      </a:pPr>
                      <a:r>
                        <a:rPr lang="en-GB" sz="1200" dirty="0">
                          <a:effectLst/>
                        </a:rPr>
                        <a:t> </a:t>
                      </a:r>
                    </a:p>
                    <a:p>
                      <a:pPr>
                        <a:lnSpc>
                          <a:spcPct val="106000"/>
                        </a:lnSpc>
                        <a:spcAft>
                          <a:spcPts val="800"/>
                        </a:spcAft>
                      </a:pPr>
                      <a:r>
                        <a:rPr lang="en-GB" sz="1200" dirty="0">
                          <a:effectLst/>
                        </a:rPr>
                        <a:t>An Inspector Calls (20 mins)</a:t>
                      </a:r>
                    </a:p>
                    <a:p>
                      <a:pPr>
                        <a:lnSpc>
                          <a:spcPct val="106000"/>
                        </a:lnSpc>
                        <a:spcAft>
                          <a:spcPts val="800"/>
                        </a:spcAft>
                      </a:pPr>
                      <a:r>
                        <a:rPr lang="en-GB" sz="1200" dirty="0">
                          <a:effectLst/>
                        </a:rPr>
                        <a:t> </a:t>
                      </a:r>
                    </a:p>
                    <a:p>
                      <a:pPr>
                        <a:lnSpc>
                          <a:spcPct val="106000"/>
                        </a:lnSpc>
                        <a:spcAft>
                          <a:spcPts val="800"/>
                        </a:spcAft>
                      </a:pPr>
                      <a:r>
                        <a:rPr lang="en-GB" sz="1200" dirty="0">
                          <a:effectLst/>
                        </a:rPr>
                        <a:t>A Christmas Carol (20 mins)</a:t>
                      </a:r>
                    </a:p>
                    <a:p>
                      <a:pPr>
                        <a:lnSpc>
                          <a:spcPct val="106000"/>
                        </a:lnSpc>
                        <a:spcAft>
                          <a:spcPts val="800"/>
                        </a:spcAft>
                      </a:pPr>
                      <a:r>
                        <a:rPr lang="en-GB" sz="1200" dirty="0">
                          <a:effectLst/>
                        </a:rPr>
                        <a:t> </a:t>
                      </a:r>
                    </a:p>
                    <a:p>
                      <a:pPr>
                        <a:lnSpc>
                          <a:spcPct val="106000"/>
                        </a:lnSpc>
                        <a:spcAft>
                          <a:spcPts val="800"/>
                        </a:spcAft>
                      </a:pPr>
                      <a:r>
                        <a:rPr lang="en-GB" sz="1200" dirty="0">
                          <a:effectLst/>
                        </a:rPr>
                        <a:t>Make connections between presentation of power in above texts (15 mins)</a:t>
                      </a:r>
                    </a:p>
                    <a:p>
                      <a:pPr>
                        <a:lnSpc>
                          <a:spcPct val="106000"/>
                        </a:lnSpc>
                        <a:spcAft>
                          <a:spcPts val="800"/>
                        </a:spcAft>
                      </a:pPr>
                      <a:endParaRPr lang="en-GB" sz="1200" dirty="0">
                        <a:effectLst/>
                      </a:endParaRPr>
                    </a:p>
                    <a:p>
                      <a:pPr marL="0" marR="0" lvl="0" indent="0" algn="l" defTabSz="914400" rtl="0" eaLnBrk="1" fontAlgn="auto" latinLnBrk="0" hangingPunct="1">
                        <a:lnSpc>
                          <a:spcPct val="106000"/>
                        </a:lnSpc>
                        <a:spcBef>
                          <a:spcPts val="0"/>
                        </a:spcBef>
                        <a:spcAft>
                          <a:spcPts val="800"/>
                        </a:spcAft>
                        <a:buClrTx/>
                        <a:buSzTx/>
                        <a:buFontTx/>
                        <a:buNone/>
                        <a:tabLst/>
                        <a:defRPr/>
                      </a:pPr>
                      <a:r>
                        <a:rPr lang="en-GB" sz="1200" dirty="0">
                          <a:effectLst/>
                        </a:rPr>
                        <a:t>Make a note of successes and areas to develop from today’s study session (5 minutes)</a:t>
                      </a:r>
                    </a:p>
                  </a:txBody>
                  <a:tcPr marL="41924" marR="41924" marT="0" marB="0"/>
                </a:tc>
                <a:tc>
                  <a:txBody>
                    <a:bodyPr/>
                    <a:lstStyle/>
                    <a:p>
                      <a:pPr>
                        <a:lnSpc>
                          <a:spcPct val="106000"/>
                        </a:lnSpc>
                        <a:spcAft>
                          <a:spcPts val="800"/>
                        </a:spcAft>
                      </a:pPr>
                      <a:r>
                        <a:rPr lang="en-GB" sz="1200">
                          <a:effectLst/>
                        </a:rPr>
                        <a:t>Break day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One hour</a:t>
                      </a:r>
                    </a:p>
                    <a:p>
                      <a:pPr>
                        <a:lnSpc>
                          <a:spcPct val="106000"/>
                        </a:lnSpc>
                        <a:spcAft>
                          <a:spcPts val="800"/>
                        </a:spcAft>
                      </a:pPr>
                      <a:r>
                        <a:rPr lang="en-GB" sz="1200" dirty="0">
                          <a:effectLst/>
                        </a:rPr>
                        <a:t>Revise terminology for structure question (10 mins)</a:t>
                      </a:r>
                    </a:p>
                    <a:p>
                      <a:pPr>
                        <a:lnSpc>
                          <a:spcPct val="106000"/>
                        </a:lnSpc>
                        <a:spcAft>
                          <a:spcPts val="800"/>
                        </a:spcAft>
                      </a:pPr>
                      <a:r>
                        <a:rPr lang="en-GB" sz="1200" dirty="0">
                          <a:effectLst/>
                        </a:rPr>
                        <a:t>Revise Dickens’ structural choices in stave one of A Christmas Carol (20 mins)</a:t>
                      </a:r>
                    </a:p>
                    <a:p>
                      <a:pPr>
                        <a:lnSpc>
                          <a:spcPct val="106000"/>
                        </a:lnSpc>
                        <a:spcAft>
                          <a:spcPts val="800"/>
                        </a:spcAft>
                      </a:pPr>
                      <a:endParaRPr lang="en-GB" sz="1200" dirty="0">
                        <a:effectLst/>
                      </a:endParaRPr>
                    </a:p>
                    <a:p>
                      <a:pPr>
                        <a:lnSpc>
                          <a:spcPct val="106000"/>
                        </a:lnSpc>
                        <a:spcAft>
                          <a:spcPts val="800"/>
                        </a:spcAft>
                      </a:pPr>
                      <a:r>
                        <a:rPr lang="en-GB" sz="1200" dirty="0">
                          <a:effectLst/>
                        </a:rPr>
                        <a:t>Revise Priestley’s use of </a:t>
                      </a:r>
                      <a:r>
                        <a:rPr lang="en-GB" sz="1200" dirty="0" err="1">
                          <a:effectLst/>
                        </a:rPr>
                        <a:t>cliffhangers</a:t>
                      </a:r>
                      <a:r>
                        <a:rPr lang="en-GB" sz="1200" dirty="0">
                          <a:effectLst/>
                        </a:rPr>
                        <a:t> in An Inspector Calls (15 mins)</a:t>
                      </a:r>
                    </a:p>
                    <a:p>
                      <a:pPr>
                        <a:lnSpc>
                          <a:spcPct val="106000"/>
                        </a:lnSpc>
                        <a:spcAft>
                          <a:spcPts val="800"/>
                        </a:spcAft>
                      </a:pPr>
                      <a:r>
                        <a:rPr lang="en-GB" sz="1200" dirty="0">
                          <a:effectLst/>
                        </a:rPr>
                        <a:t>Answer a structure question (10 mins)</a:t>
                      </a:r>
                    </a:p>
                    <a:p>
                      <a:pPr>
                        <a:lnSpc>
                          <a:spcPct val="106000"/>
                        </a:lnSpc>
                        <a:spcAft>
                          <a:spcPts val="800"/>
                        </a:spcAft>
                      </a:pPr>
                      <a:endParaRPr lang="en-GB" sz="1200" dirty="0">
                        <a:effectLst/>
                      </a:endParaRPr>
                    </a:p>
                    <a:p>
                      <a:pPr marL="0" marR="0" lvl="0" indent="0" algn="l" defTabSz="914400" rtl="0" eaLnBrk="1" fontAlgn="auto" latinLnBrk="0" hangingPunct="1">
                        <a:lnSpc>
                          <a:spcPct val="106000"/>
                        </a:lnSpc>
                        <a:spcBef>
                          <a:spcPts val="0"/>
                        </a:spcBef>
                        <a:spcAft>
                          <a:spcPts val="800"/>
                        </a:spcAft>
                        <a:buClrTx/>
                        <a:buSzTx/>
                        <a:buFontTx/>
                        <a:buNone/>
                        <a:tabLst/>
                        <a:defRPr/>
                      </a:pPr>
                      <a:r>
                        <a:rPr lang="en-GB" sz="1200" dirty="0">
                          <a:effectLst/>
                        </a:rPr>
                        <a:t>Make a note of successes and areas to develop from today’s study session (5 minutes)</a:t>
                      </a:r>
                    </a:p>
                  </a:txBody>
                  <a:tcPr marL="41924" marR="41924" marT="0" marB="0"/>
                </a:tc>
                <a:tc>
                  <a:txBody>
                    <a:bodyPr/>
                    <a:lstStyle/>
                    <a:p>
                      <a:pPr>
                        <a:lnSpc>
                          <a:spcPct val="106000"/>
                        </a:lnSpc>
                        <a:spcAft>
                          <a:spcPts val="800"/>
                        </a:spcAft>
                      </a:pPr>
                      <a:r>
                        <a:rPr lang="en-GB" sz="1200" dirty="0">
                          <a:effectLst/>
                        </a:rPr>
                        <a:t>One hour</a:t>
                      </a:r>
                    </a:p>
                    <a:p>
                      <a:pPr>
                        <a:lnSpc>
                          <a:spcPct val="106000"/>
                        </a:lnSpc>
                        <a:spcAft>
                          <a:spcPts val="800"/>
                        </a:spcAft>
                      </a:pPr>
                      <a:r>
                        <a:rPr lang="en-GB" sz="1200" dirty="0">
                          <a:effectLst/>
                        </a:rPr>
                        <a:t> </a:t>
                      </a:r>
                    </a:p>
                    <a:p>
                      <a:pPr>
                        <a:lnSpc>
                          <a:spcPct val="106000"/>
                        </a:lnSpc>
                        <a:spcAft>
                          <a:spcPts val="800"/>
                        </a:spcAft>
                      </a:pPr>
                      <a:r>
                        <a:rPr lang="en-GB" sz="1200" dirty="0">
                          <a:effectLst/>
                        </a:rPr>
                        <a:t>Revise theme of guilt in:</a:t>
                      </a:r>
                    </a:p>
                    <a:p>
                      <a:pPr>
                        <a:lnSpc>
                          <a:spcPct val="106000"/>
                        </a:lnSpc>
                        <a:spcAft>
                          <a:spcPts val="800"/>
                        </a:spcAft>
                      </a:pPr>
                      <a:r>
                        <a:rPr lang="en-GB" sz="1200" dirty="0">
                          <a:effectLst/>
                        </a:rPr>
                        <a:t> </a:t>
                      </a:r>
                    </a:p>
                    <a:p>
                      <a:pPr>
                        <a:lnSpc>
                          <a:spcPct val="106000"/>
                        </a:lnSpc>
                        <a:spcAft>
                          <a:spcPts val="800"/>
                        </a:spcAft>
                      </a:pPr>
                      <a:r>
                        <a:rPr lang="en-GB" sz="1200" dirty="0">
                          <a:effectLst/>
                        </a:rPr>
                        <a:t>Macbeth, (20 mins) </a:t>
                      </a:r>
                    </a:p>
                    <a:p>
                      <a:pPr>
                        <a:lnSpc>
                          <a:spcPct val="106000"/>
                        </a:lnSpc>
                        <a:spcAft>
                          <a:spcPts val="800"/>
                        </a:spcAft>
                      </a:pPr>
                      <a:r>
                        <a:rPr lang="en-GB" sz="1200" dirty="0">
                          <a:effectLst/>
                        </a:rPr>
                        <a:t> </a:t>
                      </a:r>
                    </a:p>
                    <a:p>
                      <a:pPr>
                        <a:lnSpc>
                          <a:spcPct val="106000"/>
                        </a:lnSpc>
                        <a:spcAft>
                          <a:spcPts val="800"/>
                        </a:spcAft>
                      </a:pPr>
                      <a:r>
                        <a:rPr lang="en-GB" sz="1200" dirty="0">
                          <a:effectLst/>
                        </a:rPr>
                        <a:t>Kamikaze &amp; Remains poems (20 mins)</a:t>
                      </a:r>
                    </a:p>
                    <a:p>
                      <a:pPr>
                        <a:lnSpc>
                          <a:spcPct val="106000"/>
                        </a:lnSpc>
                        <a:spcAft>
                          <a:spcPts val="800"/>
                        </a:spcAft>
                      </a:pPr>
                      <a:r>
                        <a:rPr lang="en-GB" sz="1200" dirty="0">
                          <a:effectLst/>
                        </a:rPr>
                        <a:t> </a:t>
                      </a:r>
                    </a:p>
                    <a:p>
                      <a:pPr>
                        <a:lnSpc>
                          <a:spcPct val="106000"/>
                        </a:lnSpc>
                        <a:spcAft>
                          <a:spcPts val="800"/>
                        </a:spcAft>
                      </a:pPr>
                      <a:r>
                        <a:rPr lang="en-GB" sz="1200" dirty="0">
                          <a:effectLst/>
                        </a:rPr>
                        <a:t>Make connections between presentation of guilt in above texts (15 mins)</a:t>
                      </a:r>
                    </a:p>
                    <a:p>
                      <a:pPr>
                        <a:lnSpc>
                          <a:spcPct val="106000"/>
                        </a:lnSpc>
                        <a:spcAft>
                          <a:spcPts val="800"/>
                        </a:spcAft>
                      </a:pPr>
                      <a:endParaRPr lang="en-GB" sz="1200" dirty="0">
                        <a:effectLst/>
                      </a:endParaRPr>
                    </a:p>
                    <a:p>
                      <a:pPr marL="0" marR="0" lvl="0" indent="0" algn="l" defTabSz="914400" rtl="0" eaLnBrk="1" fontAlgn="auto" latinLnBrk="0" hangingPunct="1">
                        <a:lnSpc>
                          <a:spcPct val="106000"/>
                        </a:lnSpc>
                        <a:spcBef>
                          <a:spcPts val="0"/>
                        </a:spcBef>
                        <a:spcAft>
                          <a:spcPts val="800"/>
                        </a:spcAft>
                        <a:buClrTx/>
                        <a:buSzTx/>
                        <a:buFontTx/>
                        <a:buNone/>
                        <a:tabLst/>
                        <a:defRPr/>
                      </a:pPr>
                      <a:r>
                        <a:rPr lang="en-GB" sz="1200" dirty="0">
                          <a:effectLst/>
                        </a:rPr>
                        <a:t>Make a note of successes and areas to develop from today’s study session (5 minutes)</a:t>
                      </a:r>
                    </a:p>
                  </a:txBody>
                  <a:tcPr marL="41924" marR="41924" marT="0" marB="0"/>
                </a:tc>
                <a:tc>
                  <a:txBody>
                    <a:bodyPr/>
                    <a:lstStyle/>
                    <a:p>
                      <a:pPr>
                        <a:lnSpc>
                          <a:spcPct val="106000"/>
                        </a:lnSpc>
                        <a:spcAft>
                          <a:spcPts val="800"/>
                        </a:spcAft>
                      </a:pPr>
                      <a:r>
                        <a:rPr lang="en-GB" sz="1200" dirty="0">
                          <a:effectLst/>
                        </a:rPr>
                        <a:t>Break 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extLst>
                  <a:ext uri="{0D108BD9-81ED-4DB2-BD59-A6C34878D82A}">
                    <a16:rowId xmlns:a16="http://schemas.microsoft.com/office/drawing/2014/main" val="4051052167"/>
                  </a:ext>
                </a:extLst>
              </a:tr>
            </a:tbl>
          </a:graphicData>
        </a:graphic>
      </p:graphicFrame>
    </p:spTree>
    <p:extLst>
      <p:ext uri="{BB962C8B-B14F-4D97-AF65-F5344CB8AC3E}">
        <p14:creationId xmlns:p14="http://schemas.microsoft.com/office/powerpoint/2010/main" val="3388115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607D-ADDE-4F3D-B097-69E6D497E0CC}"/>
              </a:ext>
            </a:extLst>
          </p:cNvPr>
          <p:cNvSpPr>
            <a:spLocks noGrp="1"/>
          </p:cNvSpPr>
          <p:nvPr>
            <p:ph type="title"/>
          </p:nvPr>
        </p:nvSpPr>
        <p:spPr/>
        <p:txBody>
          <a:bodyPr>
            <a:normAutofit fontScale="90000"/>
          </a:bodyPr>
          <a:lstStyle/>
          <a:p>
            <a:r>
              <a:rPr lang="en-GB" dirty="0"/>
              <a:t>What might an individual study session look like?</a:t>
            </a:r>
          </a:p>
        </p:txBody>
      </p:sp>
      <p:graphicFrame>
        <p:nvGraphicFramePr>
          <p:cNvPr id="4" name="Content Placeholder 3">
            <a:extLst>
              <a:ext uri="{FF2B5EF4-FFF2-40B4-BE49-F238E27FC236}">
                <a16:creationId xmlns:a16="http://schemas.microsoft.com/office/drawing/2014/main" id="{9CE83BFB-FA54-4D40-99F7-00DC7BFE0678}"/>
              </a:ext>
            </a:extLst>
          </p:cNvPr>
          <p:cNvGraphicFramePr>
            <a:graphicFrameLocks noGrp="1"/>
          </p:cNvGraphicFramePr>
          <p:nvPr>
            <p:ph idx="1"/>
            <p:extLst>
              <p:ext uri="{D42A27DB-BD31-4B8C-83A1-F6EECF244321}">
                <p14:modId xmlns:p14="http://schemas.microsoft.com/office/powerpoint/2010/main" val="4155470974"/>
              </p:ext>
            </p:extLst>
          </p:nvPr>
        </p:nvGraphicFramePr>
        <p:xfrm>
          <a:off x="1419225" y="1968500"/>
          <a:ext cx="1464816" cy="4351338"/>
        </p:xfrm>
        <a:graphic>
          <a:graphicData uri="http://schemas.openxmlformats.org/drawingml/2006/table">
            <a:tbl>
              <a:tblPr firstRow="1" firstCol="1" bandRow="1">
                <a:tableStyleId>{5940675A-B579-460E-94D1-54222C63F5DA}</a:tableStyleId>
              </a:tblPr>
              <a:tblGrid>
                <a:gridCol w="1464816">
                  <a:extLst>
                    <a:ext uri="{9D8B030D-6E8A-4147-A177-3AD203B41FA5}">
                      <a16:colId xmlns:a16="http://schemas.microsoft.com/office/drawing/2014/main" val="1712233413"/>
                    </a:ext>
                  </a:extLst>
                </a:gridCol>
              </a:tblGrid>
              <a:tr h="212649">
                <a:tc>
                  <a:txBody>
                    <a:bodyPr/>
                    <a:lstStyle/>
                    <a:p>
                      <a:pPr>
                        <a:lnSpc>
                          <a:spcPct val="106000"/>
                        </a:lnSpc>
                        <a:spcAft>
                          <a:spcPts val="800"/>
                        </a:spcAft>
                      </a:pPr>
                      <a:r>
                        <a:rPr lang="en-GB" sz="1200" dirty="0">
                          <a:effectLst/>
                        </a:rPr>
                        <a:t>Monday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extLst>
                  <a:ext uri="{0D108BD9-81ED-4DB2-BD59-A6C34878D82A}">
                    <a16:rowId xmlns:a16="http://schemas.microsoft.com/office/drawing/2014/main" val="173109148"/>
                  </a:ext>
                </a:extLst>
              </a:tr>
              <a:tr h="4138689">
                <a:tc>
                  <a:txBody>
                    <a:bodyPr/>
                    <a:lstStyle/>
                    <a:p>
                      <a:pPr>
                        <a:lnSpc>
                          <a:spcPct val="106000"/>
                        </a:lnSpc>
                        <a:spcAft>
                          <a:spcPts val="800"/>
                        </a:spcAft>
                      </a:pPr>
                      <a:r>
                        <a:rPr lang="en-GB" sz="1200" dirty="0">
                          <a:effectLst/>
                        </a:rPr>
                        <a:t>One hour</a:t>
                      </a:r>
                    </a:p>
                    <a:p>
                      <a:pPr>
                        <a:lnSpc>
                          <a:spcPct val="106000"/>
                        </a:lnSpc>
                        <a:spcAft>
                          <a:spcPts val="800"/>
                        </a:spcAft>
                      </a:pPr>
                      <a:r>
                        <a:rPr lang="en-GB" sz="1200" dirty="0">
                          <a:effectLst/>
                        </a:rPr>
                        <a:t> </a:t>
                      </a:r>
                    </a:p>
                    <a:p>
                      <a:pPr>
                        <a:lnSpc>
                          <a:spcPct val="106000"/>
                        </a:lnSpc>
                        <a:spcAft>
                          <a:spcPts val="800"/>
                        </a:spcAft>
                      </a:pPr>
                      <a:r>
                        <a:rPr lang="en-GB" sz="1200" dirty="0">
                          <a:effectLst/>
                        </a:rPr>
                        <a:t>Revise theme of power in: </a:t>
                      </a:r>
                    </a:p>
                    <a:p>
                      <a:pPr>
                        <a:lnSpc>
                          <a:spcPct val="106000"/>
                        </a:lnSpc>
                        <a:spcAft>
                          <a:spcPts val="800"/>
                        </a:spcAft>
                      </a:pPr>
                      <a:r>
                        <a:rPr lang="en-GB" sz="1200" dirty="0">
                          <a:effectLst/>
                        </a:rPr>
                        <a:t> </a:t>
                      </a:r>
                    </a:p>
                    <a:p>
                      <a:pPr>
                        <a:lnSpc>
                          <a:spcPct val="106000"/>
                        </a:lnSpc>
                        <a:spcAft>
                          <a:spcPts val="800"/>
                        </a:spcAft>
                      </a:pPr>
                      <a:r>
                        <a:rPr lang="en-GB" sz="1200" dirty="0">
                          <a:effectLst/>
                        </a:rPr>
                        <a:t>Macbeth, (20 mins) </a:t>
                      </a:r>
                    </a:p>
                    <a:p>
                      <a:pPr>
                        <a:lnSpc>
                          <a:spcPct val="106000"/>
                        </a:lnSpc>
                        <a:spcAft>
                          <a:spcPts val="800"/>
                        </a:spcAft>
                      </a:pPr>
                      <a:r>
                        <a:rPr lang="en-GB" sz="1200" dirty="0">
                          <a:effectLst/>
                        </a:rPr>
                        <a:t> </a:t>
                      </a:r>
                    </a:p>
                    <a:p>
                      <a:pPr>
                        <a:lnSpc>
                          <a:spcPct val="106000"/>
                        </a:lnSpc>
                        <a:spcAft>
                          <a:spcPts val="800"/>
                        </a:spcAft>
                      </a:pPr>
                      <a:r>
                        <a:rPr lang="en-GB" sz="1200" dirty="0">
                          <a:effectLst/>
                        </a:rPr>
                        <a:t>Ozymandias &amp; My Last Duchess poems (20 mins)</a:t>
                      </a:r>
                    </a:p>
                    <a:p>
                      <a:pPr>
                        <a:lnSpc>
                          <a:spcPct val="106000"/>
                        </a:lnSpc>
                        <a:spcAft>
                          <a:spcPts val="800"/>
                        </a:spcAft>
                      </a:pPr>
                      <a:r>
                        <a:rPr lang="en-GB" sz="1200" dirty="0">
                          <a:effectLst/>
                        </a:rPr>
                        <a:t> </a:t>
                      </a:r>
                    </a:p>
                    <a:p>
                      <a:pPr>
                        <a:lnSpc>
                          <a:spcPct val="106000"/>
                        </a:lnSpc>
                        <a:spcAft>
                          <a:spcPts val="800"/>
                        </a:spcAft>
                      </a:pPr>
                      <a:r>
                        <a:rPr lang="en-GB" sz="1200" dirty="0">
                          <a:effectLst/>
                        </a:rPr>
                        <a:t>Make connections between presentation of power in above texts (20 mins)</a:t>
                      </a:r>
                    </a:p>
                    <a:p>
                      <a:pPr>
                        <a:lnSpc>
                          <a:spcPct val="106000"/>
                        </a:lnSpc>
                        <a:spcAft>
                          <a:spcPts val="8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extLst>
                  <a:ext uri="{0D108BD9-81ED-4DB2-BD59-A6C34878D82A}">
                    <a16:rowId xmlns:a16="http://schemas.microsoft.com/office/drawing/2014/main" val="4009371674"/>
                  </a:ext>
                </a:extLst>
              </a:tr>
            </a:tbl>
          </a:graphicData>
        </a:graphic>
      </p:graphicFrame>
      <p:sp>
        <p:nvSpPr>
          <p:cNvPr id="5" name="TextBox 4">
            <a:extLst>
              <a:ext uri="{FF2B5EF4-FFF2-40B4-BE49-F238E27FC236}">
                <a16:creationId xmlns:a16="http://schemas.microsoft.com/office/drawing/2014/main" id="{2189B969-7A7D-49B4-8EAC-A96A42939BAA}"/>
              </a:ext>
            </a:extLst>
          </p:cNvPr>
          <p:cNvSpPr txBox="1"/>
          <p:nvPr/>
        </p:nvSpPr>
        <p:spPr>
          <a:xfrm>
            <a:off x="3157979" y="1502152"/>
            <a:ext cx="8493551" cy="5632311"/>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FF0000"/>
                </a:solidFill>
              </a:rPr>
              <a:t>5 minutes using Leitner Method flashcards to revise key vocabulary and plot linked to the theme of power in Macbeth.</a:t>
            </a:r>
          </a:p>
          <a:p>
            <a:pPr marL="285750" indent="-285750">
              <a:buFont typeface="Arial" panose="020B0604020202020204" pitchFamily="34" charset="0"/>
              <a:buChar char="•"/>
            </a:pPr>
            <a:r>
              <a:rPr lang="en-GB" dirty="0">
                <a:solidFill>
                  <a:srgbClr val="FF0000"/>
                </a:solidFill>
              </a:rPr>
              <a:t>5 minutes of self-quizzing &amp; self-explaining using Cornell Notes on the theme of power in Macbeth. Make a note of any details I struggled to remember or explain.</a:t>
            </a:r>
          </a:p>
          <a:p>
            <a:pPr marL="285750" indent="-285750">
              <a:buFont typeface="Arial" panose="020B0604020202020204" pitchFamily="34" charset="0"/>
              <a:buChar char="•"/>
            </a:pPr>
            <a:r>
              <a:rPr lang="en-GB" dirty="0">
                <a:solidFill>
                  <a:srgbClr val="FF0000"/>
                </a:solidFill>
              </a:rPr>
              <a:t>10 minutes using the knowledge retrieved to craft a beautiful paragraph exploring power in Macbeth. Use proof-reading key to check and improve sentences where necessary using ideas for upgrading sentences and transition words &amp; phrases.</a:t>
            </a:r>
          </a:p>
          <a:p>
            <a:pPr marL="285750" indent="-285750">
              <a:buFont typeface="Arial" panose="020B0604020202020204" pitchFamily="34" charset="0"/>
              <a:buChar char="•"/>
            </a:pPr>
            <a:r>
              <a:rPr lang="en-GB" dirty="0">
                <a:solidFill>
                  <a:srgbClr val="00B050"/>
                </a:solidFill>
              </a:rPr>
              <a:t>5 minute Brain Dump/Knowledge Splat on presentation of power in Ozymandias and My Last Duchess including key quotes. Check answers against class notes and make a note of anything I struggled to remember or explain.</a:t>
            </a:r>
          </a:p>
          <a:p>
            <a:pPr marL="285750" indent="-285750">
              <a:buFont typeface="Arial" panose="020B0604020202020204" pitchFamily="34" charset="0"/>
              <a:buChar char="•"/>
            </a:pPr>
            <a:r>
              <a:rPr lang="en-GB" dirty="0">
                <a:solidFill>
                  <a:srgbClr val="00B050"/>
                </a:solidFill>
              </a:rPr>
              <a:t>15 minutes using knowledge retrieved to craft a beautiful paragraph comparing the poems’ presentation of power. Use proof-reading key to check and improve sentences where necessary using ideas for upgrading sentences and transition words &amp; phrases.</a:t>
            </a:r>
          </a:p>
          <a:p>
            <a:pPr marL="285750" indent="-285750">
              <a:buFont typeface="Arial" panose="020B0604020202020204" pitchFamily="34" charset="0"/>
              <a:buChar char="•"/>
            </a:pPr>
            <a:r>
              <a:rPr lang="en-GB" dirty="0">
                <a:solidFill>
                  <a:srgbClr val="0070C0"/>
                </a:solidFill>
              </a:rPr>
              <a:t>5 minutes trying to retrieve knowledge from Macbeth &amp; the poems that I struggled to remember or explain.</a:t>
            </a:r>
          </a:p>
          <a:p>
            <a:pPr marL="285750" indent="-285750">
              <a:buFont typeface="Arial" panose="020B0604020202020204" pitchFamily="34" charset="0"/>
              <a:buChar char="•"/>
            </a:pPr>
            <a:r>
              <a:rPr lang="en-GB" dirty="0">
                <a:solidFill>
                  <a:srgbClr val="0070C0"/>
                </a:solidFill>
              </a:rPr>
              <a:t>10 minutes mapping connections in presentation of power in all three texts using a Venn Diagram.</a:t>
            </a:r>
          </a:p>
          <a:p>
            <a:pPr marL="285750" indent="-285750">
              <a:buFont typeface="Arial" panose="020B0604020202020204" pitchFamily="34" charset="0"/>
              <a:buChar char="•"/>
            </a:pPr>
            <a:r>
              <a:rPr lang="en-GB" dirty="0"/>
              <a:t>5 minutes m</a:t>
            </a:r>
            <a:r>
              <a:rPr lang="en-GB" sz="1800" dirty="0">
                <a:effectLst/>
              </a:rPr>
              <a:t>aking a note of successes and areas to develop from today’s study session. Use abbreviations (note-form) where appropriate. </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398180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74F05-0E50-4BE1-955A-C10432CFC67B}"/>
              </a:ext>
            </a:extLst>
          </p:cNvPr>
          <p:cNvSpPr>
            <a:spLocks noGrp="1"/>
          </p:cNvSpPr>
          <p:nvPr>
            <p:ph type="title"/>
          </p:nvPr>
        </p:nvSpPr>
        <p:spPr/>
        <p:txBody>
          <a:bodyPr>
            <a:normAutofit fontScale="90000"/>
          </a:bodyPr>
          <a:lstStyle/>
          <a:p>
            <a:r>
              <a:rPr lang="en-GB" dirty="0"/>
              <a:t>Use the template to create a revision timetable for a subject of your choice.</a:t>
            </a:r>
          </a:p>
        </p:txBody>
      </p:sp>
      <p:sp>
        <p:nvSpPr>
          <p:cNvPr id="3" name="Content Placeholder 2">
            <a:extLst>
              <a:ext uri="{FF2B5EF4-FFF2-40B4-BE49-F238E27FC236}">
                <a16:creationId xmlns:a16="http://schemas.microsoft.com/office/drawing/2014/main" id="{B889DD0E-A0B2-4476-AFCC-8E6D74E06B03}"/>
              </a:ext>
            </a:extLst>
          </p:cNvPr>
          <p:cNvSpPr>
            <a:spLocks noGrp="1"/>
          </p:cNvSpPr>
          <p:nvPr>
            <p:ph idx="1"/>
          </p:nvPr>
        </p:nvSpPr>
        <p:spPr/>
        <p:txBody>
          <a:bodyPr>
            <a:normAutofit fontScale="85000" lnSpcReduction="10000"/>
          </a:bodyPr>
          <a:lstStyle/>
          <a:p>
            <a:pPr marL="0" indent="0">
              <a:buNone/>
            </a:pPr>
            <a:r>
              <a:rPr lang="en-GB" dirty="0"/>
              <a:t>Things we might take into consideration when designing our revision timetable:</a:t>
            </a:r>
          </a:p>
          <a:p>
            <a:pPr marL="514350" indent="-514350">
              <a:buAutoNum type="arabicPeriod"/>
            </a:pPr>
            <a:r>
              <a:rPr lang="en-GB" u="sng" dirty="0"/>
              <a:t>Schema</a:t>
            </a:r>
            <a:r>
              <a:rPr lang="en-GB" dirty="0"/>
              <a:t>: making links in our learning e.g. revising a theme across texts in literature, revising tyrants from different time periods in history, revising use of BIDMAS in different mathematical questions or papers.</a:t>
            </a:r>
          </a:p>
          <a:p>
            <a:pPr marL="514350" indent="-514350">
              <a:buAutoNum type="arabicPeriod"/>
            </a:pPr>
            <a:r>
              <a:rPr lang="en-GB" u="sng" dirty="0"/>
              <a:t>Interleaving</a:t>
            </a:r>
            <a:r>
              <a:rPr lang="en-GB" dirty="0"/>
              <a:t>: alternating between different topics and/or subject areas.</a:t>
            </a:r>
          </a:p>
          <a:p>
            <a:pPr marL="514350" indent="-514350">
              <a:buAutoNum type="arabicPeriod"/>
            </a:pPr>
            <a:r>
              <a:rPr lang="en-GB" u="sng" dirty="0"/>
              <a:t>Spacing</a:t>
            </a:r>
            <a:r>
              <a:rPr lang="en-GB" dirty="0"/>
              <a:t>: returning to topics after a break.</a:t>
            </a:r>
          </a:p>
          <a:p>
            <a:pPr marL="514350" indent="-514350">
              <a:buAutoNum type="arabicPeriod"/>
            </a:pPr>
            <a:r>
              <a:rPr lang="en-GB" u="sng" dirty="0"/>
              <a:t>Metacognition</a:t>
            </a:r>
            <a:r>
              <a:rPr lang="en-GB" dirty="0"/>
              <a:t>: looking back at areas of weakness from previous study sessions and ensuring we repeatedly return to these, making them the focus of future sessions.</a:t>
            </a:r>
          </a:p>
          <a:p>
            <a:pPr marL="0" indent="0">
              <a:buNone/>
            </a:pPr>
            <a:endParaRPr lang="en-GB" dirty="0"/>
          </a:p>
        </p:txBody>
      </p:sp>
    </p:spTree>
    <p:extLst>
      <p:ext uri="{BB962C8B-B14F-4D97-AF65-F5344CB8AC3E}">
        <p14:creationId xmlns:p14="http://schemas.microsoft.com/office/powerpoint/2010/main" val="3705280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FC151-AF6D-4F26-881B-0E03805ED804}"/>
              </a:ext>
            </a:extLst>
          </p:cNvPr>
          <p:cNvSpPr>
            <a:spLocks noGrp="1"/>
          </p:cNvSpPr>
          <p:nvPr>
            <p:ph type="title"/>
          </p:nvPr>
        </p:nvSpPr>
        <p:spPr/>
        <p:txBody>
          <a:bodyPr/>
          <a:lstStyle/>
          <a:p>
            <a:r>
              <a:rPr lang="en-GB" dirty="0"/>
              <a:t>Revision Timetable Template</a:t>
            </a:r>
          </a:p>
        </p:txBody>
      </p:sp>
      <p:graphicFrame>
        <p:nvGraphicFramePr>
          <p:cNvPr id="4" name="Table 3">
            <a:extLst>
              <a:ext uri="{FF2B5EF4-FFF2-40B4-BE49-F238E27FC236}">
                <a16:creationId xmlns:a16="http://schemas.microsoft.com/office/drawing/2014/main" id="{4DBD97DC-F608-4D12-894A-2EFCD67BBE03}"/>
              </a:ext>
            </a:extLst>
          </p:cNvPr>
          <p:cNvGraphicFramePr>
            <a:graphicFrameLocks noGrp="1"/>
          </p:cNvGraphicFramePr>
          <p:nvPr>
            <p:extLst>
              <p:ext uri="{D42A27DB-BD31-4B8C-83A1-F6EECF244321}">
                <p14:modId xmlns:p14="http://schemas.microsoft.com/office/powerpoint/2010/main" val="2318786306"/>
              </p:ext>
            </p:extLst>
          </p:nvPr>
        </p:nvGraphicFramePr>
        <p:xfrm>
          <a:off x="985420" y="1569720"/>
          <a:ext cx="10253712" cy="4972482"/>
        </p:xfrm>
        <a:graphic>
          <a:graphicData uri="http://schemas.openxmlformats.org/drawingml/2006/table">
            <a:tbl>
              <a:tblPr firstRow="1" firstCol="1" bandRow="1">
                <a:tableStyleId>{5940675A-B579-460E-94D1-54222C63F5DA}</a:tableStyleId>
              </a:tblPr>
              <a:tblGrid>
                <a:gridCol w="1464816">
                  <a:extLst>
                    <a:ext uri="{9D8B030D-6E8A-4147-A177-3AD203B41FA5}">
                      <a16:colId xmlns:a16="http://schemas.microsoft.com/office/drawing/2014/main" val="3528097188"/>
                    </a:ext>
                  </a:extLst>
                </a:gridCol>
                <a:gridCol w="1464816">
                  <a:extLst>
                    <a:ext uri="{9D8B030D-6E8A-4147-A177-3AD203B41FA5}">
                      <a16:colId xmlns:a16="http://schemas.microsoft.com/office/drawing/2014/main" val="2726329699"/>
                    </a:ext>
                  </a:extLst>
                </a:gridCol>
                <a:gridCol w="1464816">
                  <a:extLst>
                    <a:ext uri="{9D8B030D-6E8A-4147-A177-3AD203B41FA5}">
                      <a16:colId xmlns:a16="http://schemas.microsoft.com/office/drawing/2014/main" val="4136976317"/>
                    </a:ext>
                  </a:extLst>
                </a:gridCol>
                <a:gridCol w="1464816">
                  <a:extLst>
                    <a:ext uri="{9D8B030D-6E8A-4147-A177-3AD203B41FA5}">
                      <a16:colId xmlns:a16="http://schemas.microsoft.com/office/drawing/2014/main" val="1534627160"/>
                    </a:ext>
                  </a:extLst>
                </a:gridCol>
                <a:gridCol w="1464816">
                  <a:extLst>
                    <a:ext uri="{9D8B030D-6E8A-4147-A177-3AD203B41FA5}">
                      <a16:colId xmlns:a16="http://schemas.microsoft.com/office/drawing/2014/main" val="1898950558"/>
                    </a:ext>
                  </a:extLst>
                </a:gridCol>
                <a:gridCol w="1464816">
                  <a:extLst>
                    <a:ext uri="{9D8B030D-6E8A-4147-A177-3AD203B41FA5}">
                      <a16:colId xmlns:a16="http://schemas.microsoft.com/office/drawing/2014/main" val="3867109018"/>
                    </a:ext>
                  </a:extLst>
                </a:gridCol>
                <a:gridCol w="1464816">
                  <a:extLst>
                    <a:ext uri="{9D8B030D-6E8A-4147-A177-3AD203B41FA5}">
                      <a16:colId xmlns:a16="http://schemas.microsoft.com/office/drawing/2014/main" val="816732455"/>
                    </a:ext>
                  </a:extLst>
                </a:gridCol>
              </a:tblGrid>
              <a:tr h="212649">
                <a:tc>
                  <a:txBody>
                    <a:bodyPr/>
                    <a:lstStyle/>
                    <a:p>
                      <a:pPr>
                        <a:lnSpc>
                          <a:spcPct val="106000"/>
                        </a:lnSpc>
                        <a:spcAft>
                          <a:spcPts val="800"/>
                        </a:spcAft>
                      </a:pPr>
                      <a:r>
                        <a:rPr lang="en-GB" sz="1200" dirty="0">
                          <a:effectLst/>
                        </a:rPr>
                        <a:t>Monday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Tuesday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Wednesday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Thursday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Friday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a:effectLst/>
                        </a:rPr>
                        <a:t>Saturday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a:effectLst/>
                        </a:rPr>
                        <a:t>Sunday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extLst>
                  <a:ext uri="{0D108BD9-81ED-4DB2-BD59-A6C34878D82A}">
                    <a16:rowId xmlns:a16="http://schemas.microsoft.com/office/drawing/2014/main" val="2235283143"/>
                  </a:ext>
                </a:extLst>
              </a:tr>
              <a:tr h="2290010">
                <a:tc>
                  <a:txBody>
                    <a:bodyPr/>
                    <a:lstStyle/>
                    <a:p>
                      <a:pPr>
                        <a:lnSpc>
                          <a:spcPct val="106000"/>
                        </a:lnSpc>
                        <a:spcAft>
                          <a:spcPts val="8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Break 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endParaRPr lang="en-GB" sz="1200" dirty="0">
                        <a:effectLst/>
                      </a:endParaRPr>
                    </a:p>
                  </a:txBody>
                  <a:tcPr marL="41924" marR="41924" marT="0" marB="0"/>
                </a:tc>
                <a:tc>
                  <a:txBody>
                    <a:bodyPr/>
                    <a:lstStyle/>
                    <a:p>
                      <a:pPr>
                        <a:lnSpc>
                          <a:spcPct val="106000"/>
                        </a:lnSpc>
                        <a:spcAft>
                          <a:spcPts val="800"/>
                        </a:spcAft>
                      </a:pPr>
                      <a:r>
                        <a:rPr lang="en-GB" sz="1200" dirty="0">
                          <a:effectLst/>
                        </a:rPr>
                        <a:t>Break 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endParaRPr lang="en-GB" sz="1200" dirty="0">
                        <a:effectLst/>
                      </a:endParaRPr>
                    </a:p>
                  </a:txBody>
                  <a:tcPr marL="41924" marR="41924" marT="0" marB="0"/>
                </a:tc>
                <a:tc>
                  <a:txBody>
                    <a:bodyPr/>
                    <a:lstStyle/>
                    <a:p>
                      <a:pPr>
                        <a:lnSpc>
                          <a:spcPct val="106000"/>
                        </a:lnSpc>
                        <a:spcAft>
                          <a:spcPts val="800"/>
                        </a:spcAft>
                      </a:pPr>
                      <a:endParaRPr lang="en-GB" sz="1200" dirty="0">
                        <a:effectLst/>
                      </a:endParaRPr>
                    </a:p>
                  </a:txBody>
                  <a:tcPr marL="41924" marR="41924" marT="0" marB="0"/>
                </a:tc>
                <a:tc>
                  <a:txBody>
                    <a:bodyPr/>
                    <a:lstStyle/>
                    <a:p>
                      <a:pPr>
                        <a:lnSpc>
                          <a:spcPct val="106000"/>
                        </a:lnSpc>
                        <a:spcAft>
                          <a:spcPts val="800"/>
                        </a:spcAft>
                      </a:pPr>
                      <a:r>
                        <a:rPr lang="en-GB" sz="1200" dirty="0">
                          <a:effectLst/>
                        </a:rPr>
                        <a:t>Break 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extLst>
                  <a:ext uri="{0D108BD9-81ED-4DB2-BD59-A6C34878D82A}">
                    <a16:rowId xmlns:a16="http://schemas.microsoft.com/office/drawing/2014/main" val="4051052167"/>
                  </a:ext>
                </a:extLst>
              </a:tr>
              <a:tr h="2469823">
                <a:tc>
                  <a:txBody>
                    <a:bodyPr/>
                    <a:lstStyle/>
                    <a:p>
                      <a:pPr>
                        <a:lnSpc>
                          <a:spcPct val="106000"/>
                        </a:lnSpc>
                        <a:spcAft>
                          <a:spcPts val="800"/>
                        </a:spcAft>
                      </a:pPr>
                      <a:r>
                        <a:rPr lang="en-GB" sz="1200" dirty="0">
                          <a:effectLst/>
                        </a:rPr>
                        <a:t>Monday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Tuesday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Wednesday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Thursday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Friday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a:effectLst/>
                        </a:rPr>
                        <a:t>Saturday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tc>
                  <a:txBody>
                    <a:bodyPr/>
                    <a:lstStyle/>
                    <a:p>
                      <a:pPr>
                        <a:lnSpc>
                          <a:spcPct val="106000"/>
                        </a:lnSpc>
                        <a:spcAft>
                          <a:spcPts val="800"/>
                        </a:spcAft>
                      </a:pPr>
                      <a:r>
                        <a:rPr lang="en-GB" sz="1200" dirty="0">
                          <a:effectLst/>
                        </a:rPr>
                        <a:t>Sunday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924" marR="41924" marT="0" marB="0"/>
                </a:tc>
                <a:extLst>
                  <a:ext uri="{0D108BD9-81ED-4DB2-BD59-A6C34878D82A}">
                    <a16:rowId xmlns:a16="http://schemas.microsoft.com/office/drawing/2014/main" val="1597479527"/>
                  </a:ext>
                </a:extLst>
              </a:tr>
            </a:tbl>
          </a:graphicData>
        </a:graphic>
      </p:graphicFrame>
    </p:spTree>
    <p:extLst>
      <p:ext uri="{BB962C8B-B14F-4D97-AF65-F5344CB8AC3E}">
        <p14:creationId xmlns:p14="http://schemas.microsoft.com/office/powerpoint/2010/main" val="718538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F2D2D-2233-4BE3-8D44-BACFC0B6D401}"/>
              </a:ext>
            </a:extLst>
          </p:cNvPr>
          <p:cNvSpPr>
            <a:spLocks noGrp="1"/>
          </p:cNvSpPr>
          <p:nvPr>
            <p:ph type="title"/>
          </p:nvPr>
        </p:nvSpPr>
        <p:spPr/>
        <p:txBody>
          <a:bodyPr>
            <a:normAutofit fontScale="90000"/>
          </a:bodyPr>
          <a:lstStyle/>
          <a:p>
            <a:r>
              <a:rPr lang="en-GB" dirty="0"/>
              <a:t>Now plan what an individual study session will look like… </a:t>
            </a:r>
          </a:p>
        </p:txBody>
      </p:sp>
      <p:sp>
        <p:nvSpPr>
          <p:cNvPr id="3" name="Content Placeholder 2">
            <a:extLst>
              <a:ext uri="{FF2B5EF4-FFF2-40B4-BE49-F238E27FC236}">
                <a16:creationId xmlns:a16="http://schemas.microsoft.com/office/drawing/2014/main" id="{EF0718A0-EB29-46BE-9794-7E3CEA845BE4}"/>
              </a:ext>
            </a:extLst>
          </p:cNvPr>
          <p:cNvSpPr>
            <a:spLocks noGrp="1"/>
          </p:cNvSpPr>
          <p:nvPr>
            <p:ph idx="1"/>
          </p:nvPr>
        </p:nvSpPr>
        <p:spPr/>
        <p:txBody>
          <a:bodyPr>
            <a:normAutofit fontScale="92500"/>
          </a:bodyPr>
          <a:lstStyle/>
          <a:p>
            <a:pPr marL="0" indent="0">
              <a:buNone/>
            </a:pPr>
            <a:r>
              <a:rPr lang="en-GB" dirty="0"/>
              <a:t>Things to consider:</a:t>
            </a:r>
          </a:p>
          <a:p>
            <a:r>
              <a:rPr lang="en-GB" dirty="0"/>
              <a:t>What retrieval activities will you include? Flashcards? Brain Dump/Knowledge Splat? Some self-quizzing and self-explaining using elaborative interrogation? Teaching? Retrieve-taking?</a:t>
            </a:r>
          </a:p>
          <a:p>
            <a:r>
              <a:rPr lang="en-GB" dirty="0"/>
              <a:t>How will you apply the knowledge retrieved? Through a piece of writing and/or exam answer?</a:t>
            </a:r>
          </a:p>
          <a:p>
            <a:r>
              <a:rPr lang="en-GB" dirty="0"/>
              <a:t>Set aside time at the end (and throughout) to make a note of strengths and targets from your study session. How will you make gains in your next study session? </a:t>
            </a:r>
          </a:p>
        </p:txBody>
      </p:sp>
    </p:spTree>
    <p:extLst>
      <p:ext uri="{BB962C8B-B14F-4D97-AF65-F5344CB8AC3E}">
        <p14:creationId xmlns:p14="http://schemas.microsoft.com/office/powerpoint/2010/main" val="1693452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7B5CD-F396-4364-8674-5AAA9C097ACB}"/>
              </a:ext>
            </a:extLst>
          </p:cNvPr>
          <p:cNvSpPr>
            <a:spLocks noGrp="1"/>
          </p:cNvSpPr>
          <p:nvPr>
            <p:ph type="title"/>
          </p:nvPr>
        </p:nvSpPr>
        <p:spPr/>
        <p:txBody>
          <a:bodyPr>
            <a:normAutofit/>
          </a:bodyPr>
          <a:lstStyle/>
          <a:p>
            <a:r>
              <a:rPr lang="en-GB" dirty="0"/>
              <a:t>Wellbeing: things to remember</a:t>
            </a:r>
          </a:p>
        </p:txBody>
      </p:sp>
      <p:sp>
        <p:nvSpPr>
          <p:cNvPr id="3" name="Content Placeholder 2">
            <a:extLst>
              <a:ext uri="{FF2B5EF4-FFF2-40B4-BE49-F238E27FC236}">
                <a16:creationId xmlns:a16="http://schemas.microsoft.com/office/drawing/2014/main" id="{686163C2-6118-4548-AF25-BB9D11989681}"/>
              </a:ext>
            </a:extLst>
          </p:cNvPr>
          <p:cNvSpPr>
            <a:spLocks noGrp="1"/>
          </p:cNvSpPr>
          <p:nvPr>
            <p:ph idx="1"/>
          </p:nvPr>
        </p:nvSpPr>
        <p:spPr/>
        <p:txBody>
          <a:bodyPr>
            <a:normAutofit fontScale="77500" lnSpcReduction="20000"/>
          </a:bodyPr>
          <a:lstStyle/>
          <a:p>
            <a:pPr marL="514350" indent="-514350">
              <a:buAutoNum type="arabicPeriod"/>
            </a:pPr>
            <a:r>
              <a:rPr lang="en-GB" dirty="0"/>
              <a:t>Eat: it is very tempting to have sugary snacks and energy drinks to help you through ‘exam season’ (believe me, I know!) but it is incredibly important we look after our diets. Fruit and vegetables are obviously important and this can be as simple as replacing a fizzy drink with a glass of fruit juice.</a:t>
            </a:r>
          </a:p>
          <a:p>
            <a:pPr marL="514350" indent="-514350">
              <a:buAutoNum type="arabicPeriod"/>
            </a:pPr>
            <a:r>
              <a:rPr lang="en-GB" dirty="0"/>
              <a:t>Sleep: do not fall into the trap of ‘cramming’ by staying up late the night before an exam. This will only make you feel tired. A good night’s sleep is important for your brain and body to feel rested and on top form.</a:t>
            </a:r>
          </a:p>
          <a:p>
            <a:pPr marL="514350" indent="-514350">
              <a:buAutoNum type="arabicPeriod"/>
            </a:pPr>
            <a:r>
              <a:rPr lang="en-GB" dirty="0"/>
              <a:t>Exercise: some fresh air and exercise will help de-stress during the exam period. You could even plan short runs or scenic walks into your revision timetable.</a:t>
            </a:r>
          </a:p>
          <a:p>
            <a:pPr marL="514350" indent="-514350">
              <a:buAutoNum type="arabicPeriod"/>
            </a:pPr>
            <a:r>
              <a:rPr lang="en-GB" dirty="0"/>
              <a:t>Relaxation: taking time to relax is just as important as time spent studying. This might be a long bath, watching your favourite TV programme, reading a book or practising some meditation. Even a minute of mindfulness (closing your eyes and focusing on your breathing) can help to declutter our minds.</a:t>
            </a:r>
          </a:p>
        </p:txBody>
      </p:sp>
    </p:spTree>
    <p:extLst>
      <p:ext uri="{BB962C8B-B14F-4D97-AF65-F5344CB8AC3E}">
        <p14:creationId xmlns:p14="http://schemas.microsoft.com/office/powerpoint/2010/main" val="359541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GradientVTI">
  <a:themeElements>
    <a:clrScheme name="Office">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Univers">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3D497E42B83741831AF09E2C77A3AD" ma:contentTypeVersion="9" ma:contentTypeDescription="Create a new document." ma:contentTypeScope="" ma:versionID="bbabc0e9d657b19edbba26baa3787dbf">
  <xsd:schema xmlns:xsd="http://www.w3.org/2001/XMLSchema" xmlns:xs="http://www.w3.org/2001/XMLSchema" xmlns:p="http://schemas.microsoft.com/office/2006/metadata/properties" xmlns:ns3="1c53a6e8-ffce-4c6e-b0ce-fad524ba0f93" targetNamespace="http://schemas.microsoft.com/office/2006/metadata/properties" ma:root="true" ma:fieldsID="a42deefd01f8bbab5bacc7b84ca4e109" ns3:_="">
    <xsd:import namespace="1c53a6e8-ffce-4c6e-b0ce-fad524ba0f9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53a6e8-ffce-4c6e-b0ce-fad524ba0f9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c53a6e8-ffce-4c6e-b0ce-fad524ba0f93" xsi:nil="true"/>
  </documentManagement>
</p:properties>
</file>

<file path=customXml/itemProps1.xml><?xml version="1.0" encoding="utf-8"?>
<ds:datastoreItem xmlns:ds="http://schemas.openxmlformats.org/officeDocument/2006/customXml" ds:itemID="{CF1E8A39-6B13-4BCA-BEC7-38E1407AA1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53a6e8-ffce-4c6e-b0ce-fad524ba0f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8F24D9-C049-4368-A53F-1B06750199F9}">
  <ds:schemaRefs>
    <ds:schemaRef ds:uri="http://schemas.microsoft.com/sharepoint/v3/contenttype/forms"/>
  </ds:schemaRefs>
</ds:datastoreItem>
</file>

<file path=customXml/itemProps3.xml><?xml version="1.0" encoding="utf-8"?>
<ds:datastoreItem xmlns:ds="http://schemas.openxmlformats.org/officeDocument/2006/customXml" ds:itemID="{1CB2FFE4-9332-4C5F-A527-1FA79D39A079}">
  <ds:schemaRefs>
    <ds:schemaRef ds:uri="1c53a6e8-ffce-4c6e-b0ce-fad524ba0f93"/>
    <ds:schemaRef ds:uri="http://purl.org/dc/terms/"/>
    <ds:schemaRef ds:uri="http://www.w3.org/XML/1998/namespace"/>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49</TotalTime>
  <Words>1437</Words>
  <Application>Microsoft Office PowerPoint</Application>
  <PresentationFormat>Widescreen</PresentationFormat>
  <Paragraphs>141</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Gabriola</vt:lpstr>
      <vt:lpstr>Gill Sans Nova</vt:lpstr>
      <vt:lpstr>GradientVTI</vt:lpstr>
      <vt:lpstr>Creating a Revision Timetable</vt:lpstr>
      <vt:lpstr>Brain Dump!</vt:lpstr>
      <vt:lpstr>Why is repeatedly answering exam questions not an effective way to revise?</vt:lpstr>
      <vt:lpstr>Principles of an effective revision timetable</vt:lpstr>
      <vt:lpstr>Possible Revision Timetable for English</vt:lpstr>
      <vt:lpstr>What might an individual study session look like?</vt:lpstr>
      <vt:lpstr>Use the template to create a revision timetable for a subject of your choice.</vt:lpstr>
      <vt:lpstr>Revision Timetable Template</vt:lpstr>
      <vt:lpstr>Now plan what an individual study session will look like… </vt:lpstr>
      <vt:lpstr>Wellbeing: things to remember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Revision Timetable</dc:title>
  <dc:creator>Helen Howell</dc:creator>
  <cp:lastModifiedBy>Mrs C Fernandes-Bates</cp:lastModifiedBy>
  <cp:revision>2</cp:revision>
  <dcterms:created xsi:type="dcterms:W3CDTF">2021-05-03T10:02:45Z</dcterms:created>
  <dcterms:modified xsi:type="dcterms:W3CDTF">2025-12-17T16:03:29Z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0x0101006F3D497E42B83741831AF09E2C77A3AD</vt:lpwstr>
  </property>
</Properties>
</file>