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256" r:id="rId5"/>
    <p:sldId id="304" r:id="rId6"/>
    <p:sldId id="303" r:id="rId7"/>
    <p:sldId id="281" r:id="rId8"/>
    <p:sldId id="258" r:id="rId9"/>
    <p:sldId id="257" r:id="rId10"/>
    <p:sldId id="271" r:id="rId11"/>
    <p:sldId id="270" r:id="rId12"/>
    <p:sldId id="259" r:id="rId13"/>
    <p:sldId id="260" r:id="rId14"/>
    <p:sldId id="272" r:id="rId15"/>
    <p:sldId id="273" r:id="rId16"/>
    <p:sldId id="274" r:id="rId17"/>
    <p:sldId id="275" r:id="rId18"/>
    <p:sldId id="261" r:id="rId19"/>
    <p:sldId id="262" r:id="rId20"/>
    <p:sldId id="263" r:id="rId21"/>
    <p:sldId id="264" r:id="rId22"/>
    <p:sldId id="276" r:id="rId23"/>
    <p:sldId id="277" r:id="rId24"/>
    <p:sldId id="266" r:id="rId25"/>
    <p:sldId id="278" r:id="rId26"/>
    <p:sldId id="279" r:id="rId27"/>
    <p:sldId id="280" r:id="rId28"/>
    <p:sldId id="265" r:id="rId29"/>
    <p:sldId id="267" r:id="rId30"/>
    <p:sldId id="301" r:id="rId31"/>
    <p:sldId id="268" r:id="rId32"/>
    <p:sldId id="269" r:id="rId33"/>
    <p:sldId id="302" r:id="rId34"/>
    <p:sldId id="282" r:id="rId35"/>
    <p:sldId id="283" r:id="rId36"/>
    <p:sldId id="284" r:id="rId37"/>
    <p:sldId id="305" r:id="rId38"/>
    <p:sldId id="285" r:id="rId39"/>
    <p:sldId id="286" r:id="rId40"/>
    <p:sldId id="287" r:id="rId41"/>
    <p:sldId id="288" r:id="rId42"/>
    <p:sldId id="306" r:id="rId43"/>
    <p:sldId id="307" r:id="rId44"/>
    <p:sldId id="308" r:id="rId45"/>
    <p:sldId id="309" r:id="rId46"/>
    <p:sldId id="310" r:id="rId47"/>
    <p:sldId id="289" r:id="rId48"/>
    <p:sldId id="290" r:id="rId49"/>
    <p:sldId id="291" r:id="rId50"/>
    <p:sldId id="311" r:id="rId51"/>
    <p:sldId id="292" r:id="rId52"/>
    <p:sldId id="31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1" d="100"/>
          <a:sy n="91" d="100"/>
        </p:scale>
        <p:origin x="37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B006B4-9C05-4BE2-A1F0-6A7A4C254AC5}" type="datetimeFigureOut">
              <a:rPr lang="en-GB" smtClean="0"/>
              <a:t>20/01/2023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6594E-C80D-47E6-93C3-AB0CE4DFC811}" type="slidenum">
              <a:rPr lang="en-GB" smtClean="0"/>
              <a:t>‹#›</a:t>
            </a:fld>
            <a:endParaRPr lang="en-GB"/>
          </a:p>
        </p:txBody>
      </p:sp>
    </p:spTree>
    <p:extLst>
      <p:ext uri="{BB962C8B-B14F-4D97-AF65-F5344CB8AC3E}">
        <p14:creationId xmlns:p14="http://schemas.microsoft.com/office/powerpoint/2010/main" val="2225528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B1B6-01B3-4655-B97E-96CDFCFBDD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D7AE480-1D94-4502-9EAE-C5C711925E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EDA5DA-F370-4098-B8DA-FBCD9342ADCF}"/>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5" name="Footer Placeholder 4">
            <a:extLst>
              <a:ext uri="{FF2B5EF4-FFF2-40B4-BE49-F238E27FC236}">
                <a16:creationId xmlns:a16="http://schemas.microsoft.com/office/drawing/2014/main" id="{8C968855-3D77-4102-9CB9-7F01B3726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695866-EA6E-4A88-B88F-77F4BD8E4673}"/>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3370523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CEE81-101F-4FEC-BABB-BA7BA8687D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512EB8-E753-4486-AD8D-7C1EF00AD0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16D2CE-B680-4E28-B0C0-A00AB96D6116}"/>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5" name="Footer Placeholder 4">
            <a:extLst>
              <a:ext uri="{FF2B5EF4-FFF2-40B4-BE49-F238E27FC236}">
                <a16:creationId xmlns:a16="http://schemas.microsoft.com/office/drawing/2014/main" id="{88546935-82C4-488F-86BF-8BC84892FE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BDAEF1-F512-40D0-BF20-8753201E9A38}"/>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541986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160A-E17D-4184-B2B9-E54FB7087E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7EF2E88-E904-4796-8732-19FA43D5E9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D12DAE-8870-4948-AC1F-085EB311DE2C}"/>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5" name="Footer Placeholder 4">
            <a:extLst>
              <a:ext uri="{FF2B5EF4-FFF2-40B4-BE49-F238E27FC236}">
                <a16:creationId xmlns:a16="http://schemas.microsoft.com/office/drawing/2014/main" id="{85F7EE54-0281-47BF-A73C-C424286D03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7E3DE2-94AF-4DC6-A511-593EEEA52AD2}"/>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4091952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7B3DA-FF35-47B1-B287-08548FE52E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8DD483-36A8-443E-8CFF-50EB9D8072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4C3905-0E45-47CA-BBDB-458CD4F00E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22E2D8D-AA01-4839-976D-E228ACAA9A6C}"/>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6" name="Footer Placeholder 5">
            <a:extLst>
              <a:ext uri="{FF2B5EF4-FFF2-40B4-BE49-F238E27FC236}">
                <a16:creationId xmlns:a16="http://schemas.microsoft.com/office/drawing/2014/main" id="{B961B65A-5217-4B2D-B2EF-696C93B752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35F645-A5A0-463E-9696-C5A4E23F5ADE}"/>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30156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38A48-2A38-4C76-9717-C54BE3C6FF5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1C93E6-27B1-4E04-BCE9-56C95CC0BA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A28A65-3814-463C-85C1-DCEAF7AA41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975129-4FE9-4CF5-BA86-561999BB76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A071A7-9137-4985-85E9-7A1DAE04C7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C772E9-4853-420A-A92F-F95F3821B085}"/>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8" name="Footer Placeholder 7">
            <a:extLst>
              <a:ext uri="{FF2B5EF4-FFF2-40B4-BE49-F238E27FC236}">
                <a16:creationId xmlns:a16="http://schemas.microsoft.com/office/drawing/2014/main" id="{D9FD70BF-9EC3-4957-A3E3-5C13870BF09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E5A77F-68F8-42BD-82AB-4C20873530B2}"/>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243731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52A46-8ADD-4A82-AF3F-7E7CB57AC55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04BDC92-38F1-4C22-80AB-1D66031A70EB}"/>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4" name="Footer Placeholder 3">
            <a:extLst>
              <a:ext uri="{FF2B5EF4-FFF2-40B4-BE49-F238E27FC236}">
                <a16:creationId xmlns:a16="http://schemas.microsoft.com/office/drawing/2014/main" id="{4DC998D5-4404-4C96-8560-D302C302A3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CA0B73A-B3D3-4453-93F6-B11E6E8A435E}"/>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2143909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3009C5-2206-4253-A8BF-A36A5CF72454}"/>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3" name="Footer Placeholder 2">
            <a:extLst>
              <a:ext uri="{FF2B5EF4-FFF2-40B4-BE49-F238E27FC236}">
                <a16:creationId xmlns:a16="http://schemas.microsoft.com/office/drawing/2014/main" id="{5DFC0675-3479-4E2A-8F71-6B2336E2071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F3EB9E-928B-4F1D-81CA-C1D34B1A7F53}"/>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3872619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38F9-6205-41A3-B898-90A81A0CC0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BA88325-9A40-40EF-8E1E-1245361EA6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CF66E71-AF9F-439D-9AC0-55814A383E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669198-7E79-46ED-B405-064C58C8D631}"/>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6" name="Footer Placeholder 5">
            <a:extLst>
              <a:ext uri="{FF2B5EF4-FFF2-40B4-BE49-F238E27FC236}">
                <a16:creationId xmlns:a16="http://schemas.microsoft.com/office/drawing/2014/main" id="{C8EEA134-C808-4598-B2B0-F86A299472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A17679-B72E-42F8-9875-7974F048971F}"/>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3446371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0919-1CBC-4DB5-877F-786829ED65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17F7DD-A115-4353-B930-50F72E637D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76B53B6-7922-4E23-B9ED-09EB1B63D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DF21A9-58B4-4DD1-8404-6D97F12767BD}"/>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6" name="Footer Placeholder 5">
            <a:extLst>
              <a:ext uri="{FF2B5EF4-FFF2-40B4-BE49-F238E27FC236}">
                <a16:creationId xmlns:a16="http://schemas.microsoft.com/office/drawing/2014/main" id="{0286B84C-4CB1-48AB-AA9A-823E8F783A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4A0F08-0A5D-44D5-B64B-86C1FC82B127}"/>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833052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D94B0-5C69-4CC6-BB4A-7EDB61B5C56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401ADB7-7C86-485B-AA2B-81A633EBA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28FFFB-E147-4C08-8F14-DC60F6227382}"/>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5" name="Footer Placeholder 4">
            <a:extLst>
              <a:ext uri="{FF2B5EF4-FFF2-40B4-BE49-F238E27FC236}">
                <a16:creationId xmlns:a16="http://schemas.microsoft.com/office/drawing/2014/main" id="{4439AA1E-0447-4272-ABDE-1C1D2DD3A3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B5778B-B47E-4A25-ABDC-DF77A13C4C40}"/>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1899038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FDC882-15DD-4BA0-9735-2701BE2B61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F51159-DD41-454C-8771-B19A3A685D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6ACD1F-B179-494E-9886-02CC76D941FA}"/>
              </a:ext>
            </a:extLst>
          </p:cNvPr>
          <p:cNvSpPr>
            <a:spLocks noGrp="1"/>
          </p:cNvSpPr>
          <p:nvPr>
            <p:ph type="dt" sz="half" idx="10"/>
          </p:nvPr>
        </p:nvSpPr>
        <p:spPr/>
        <p:txBody>
          <a:bodyPr/>
          <a:lstStyle/>
          <a:p>
            <a:fld id="{516EFC33-A7B1-4DF1-9E46-8FB91BC46CC7}" type="datetimeFigureOut">
              <a:rPr lang="en-GB" smtClean="0"/>
              <a:t>20/01/2023</a:t>
            </a:fld>
            <a:endParaRPr lang="en-GB"/>
          </a:p>
        </p:txBody>
      </p:sp>
      <p:sp>
        <p:nvSpPr>
          <p:cNvPr id="5" name="Footer Placeholder 4">
            <a:extLst>
              <a:ext uri="{FF2B5EF4-FFF2-40B4-BE49-F238E27FC236}">
                <a16:creationId xmlns:a16="http://schemas.microsoft.com/office/drawing/2014/main" id="{DAC3FEE7-B4C0-4350-B3C6-6668B6C162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3F8A1-276E-43BD-AA4E-3BF22DE3FA7D}"/>
              </a:ext>
            </a:extLst>
          </p:cNvPr>
          <p:cNvSpPr>
            <a:spLocks noGrp="1"/>
          </p:cNvSpPr>
          <p:nvPr>
            <p:ph type="sldNum" sz="quarter" idx="12"/>
          </p:nvPr>
        </p:nvSpPr>
        <p:spPr/>
        <p:txBody>
          <a:bodyPr/>
          <a:lstStyle/>
          <a:p>
            <a:fld id="{FE255C4B-3970-475B-8A42-23253EA3D2A0}" type="slidenum">
              <a:rPr lang="en-GB" smtClean="0"/>
              <a:t>‹#›</a:t>
            </a:fld>
            <a:endParaRPr lang="en-GB"/>
          </a:p>
        </p:txBody>
      </p:sp>
    </p:spTree>
    <p:extLst>
      <p:ext uri="{BB962C8B-B14F-4D97-AF65-F5344CB8AC3E}">
        <p14:creationId xmlns:p14="http://schemas.microsoft.com/office/powerpoint/2010/main" val="893707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118B0C-26F0-4D04-8002-4428EBDC0C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67EE56-95C4-4943-B325-B52984A7A8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ED77FB-4ADB-4DDA-9E78-28B1E870A9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6EFC33-A7B1-4DF1-9E46-8FB91BC46CC7}" type="datetimeFigureOut">
              <a:rPr lang="en-GB" smtClean="0"/>
              <a:t>20/01/2023</a:t>
            </a:fld>
            <a:endParaRPr lang="en-GB"/>
          </a:p>
        </p:txBody>
      </p:sp>
      <p:sp>
        <p:nvSpPr>
          <p:cNvPr id="5" name="Footer Placeholder 4">
            <a:extLst>
              <a:ext uri="{FF2B5EF4-FFF2-40B4-BE49-F238E27FC236}">
                <a16:creationId xmlns:a16="http://schemas.microsoft.com/office/drawing/2014/main" id="{0183668E-09B3-42EF-B22A-41BD5A9BC4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B90DFE5-5358-46C4-BF5E-DAEFD3D2D1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255C4B-3970-475B-8A42-23253EA3D2A0}" type="slidenum">
              <a:rPr lang="en-GB" smtClean="0"/>
              <a:t>‹#›</a:t>
            </a:fld>
            <a:endParaRPr lang="en-GB"/>
          </a:p>
        </p:txBody>
      </p:sp>
    </p:spTree>
    <p:extLst>
      <p:ext uri="{BB962C8B-B14F-4D97-AF65-F5344CB8AC3E}">
        <p14:creationId xmlns:p14="http://schemas.microsoft.com/office/powerpoint/2010/main" val="279011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pearsonactivelearn.com/app/Hom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A0E2C-B0E0-4AE6-834D-BBC84B8A6FB7}"/>
              </a:ext>
            </a:extLst>
          </p:cNvPr>
          <p:cNvSpPr>
            <a:spLocks noGrp="1"/>
          </p:cNvSpPr>
          <p:nvPr>
            <p:ph type="ctrTitle"/>
          </p:nvPr>
        </p:nvSpPr>
        <p:spPr>
          <a:xfrm>
            <a:off x="1321981" y="478464"/>
            <a:ext cx="9144000" cy="1574837"/>
          </a:xfrm>
        </p:spPr>
        <p:txBody>
          <a:bodyPr vert="horz" lIns="91440" tIns="45720" rIns="91440" bIns="45720" rtlCol="0" anchor="b">
            <a:noAutofit/>
          </a:bodyPr>
          <a:lstStyle/>
          <a:p>
            <a:r>
              <a:rPr lang="en-GB" sz="3600" dirty="0"/>
              <a:t> Mr Williamson's  </a:t>
            </a:r>
            <a:br>
              <a:rPr lang="en-GB" sz="3600" dirty="0"/>
            </a:br>
            <a:r>
              <a:rPr lang="en-GB" sz="3600" dirty="0"/>
              <a:t>Geography – Edexcel specification interpretation</a:t>
            </a:r>
            <a:endParaRPr lang="en-GB" sz="3600">
              <a:cs typeface="Calibri Light"/>
            </a:endParaRPr>
          </a:p>
        </p:txBody>
      </p:sp>
      <p:sp>
        <p:nvSpPr>
          <p:cNvPr id="3" name="Subtitle 2">
            <a:extLst>
              <a:ext uri="{FF2B5EF4-FFF2-40B4-BE49-F238E27FC236}">
                <a16:creationId xmlns:a16="http://schemas.microsoft.com/office/drawing/2014/main" id="{37E71E9D-D6F4-46E1-BB83-A45A7EE5FAA0}"/>
              </a:ext>
            </a:extLst>
          </p:cNvPr>
          <p:cNvSpPr>
            <a:spLocks noGrp="1"/>
          </p:cNvSpPr>
          <p:nvPr>
            <p:ph type="subTitle" idx="1"/>
          </p:nvPr>
        </p:nvSpPr>
        <p:spPr/>
        <p:txBody>
          <a:bodyPr/>
          <a:lstStyle/>
          <a:p>
            <a:endParaRPr lang="en-GB"/>
          </a:p>
        </p:txBody>
      </p:sp>
      <p:pic>
        <p:nvPicPr>
          <p:cNvPr id="9218" name="Picture 2" descr="You Can Do It Quotes &amp;amp; Sayings | You Can Do It Picture Quotes">
            <a:extLst>
              <a:ext uri="{FF2B5EF4-FFF2-40B4-BE49-F238E27FC236}">
                <a16:creationId xmlns:a16="http://schemas.microsoft.com/office/drawing/2014/main" id="{18CCD4BE-DA9F-43E0-86D9-CE9ED9C6E9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8594" y="2349795"/>
            <a:ext cx="3268874" cy="38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975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52E4A-1311-42AA-BB2C-726053230337}"/>
              </a:ext>
            </a:extLst>
          </p:cNvPr>
          <p:cNvSpPr>
            <a:spLocks noGrp="1"/>
          </p:cNvSpPr>
          <p:nvPr>
            <p:ph type="title"/>
          </p:nvPr>
        </p:nvSpPr>
        <p:spPr/>
        <p:txBody>
          <a:bodyPr/>
          <a:lstStyle/>
          <a:p>
            <a:r>
              <a:rPr lang="en-GB" dirty="0"/>
              <a:t>Using the textbooks</a:t>
            </a:r>
          </a:p>
        </p:txBody>
      </p:sp>
      <p:sp>
        <p:nvSpPr>
          <p:cNvPr id="3" name="Content Placeholder 2">
            <a:extLst>
              <a:ext uri="{FF2B5EF4-FFF2-40B4-BE49-F238E27FC236}">
                <a16:creationId xmlns:a16="http://schemas.microsoft.com/office/drawing/2014/main" id="{8D804A58-BC9E-44DE-85FD-2383C8718298}"/>
              </a:ext>
            </a:extLst>
          </p:cNvPr>
          <p:cNvSpPr>
            <a:spLocks noGrp="1"/>
          </p:cNvSpPr>
          <p:nvPr>
            <p:ph idx="1"/>
          </p:nvPr>
        </p:nvSpPr>
        <p:spPr>
          <a:xfrm>
            <a:off x="1824039" y="1825625"/>
            <a:ext cx="4465120" cy="4351338"/>
          </a:xfrm>
        </p:spPr>
        <p:txBody>
          <a:bodyPr>
            <a:normAutofit lnSpcReduction="10000"/>
          </a:bodyPr>
          <a:lstStyle/>
          <a:p>
            <a:r>
              <a:rPr lang="en-GB" dirty="0"/>
              <a:t>Pearson Active Learn login: </a:t>
            </a:r>
            <a:r>
              <a:rPr lang="en-GB" dirty="0">
                <a:hlinkClick r:id="rId2"/>
              </a:rPr>
              <a:t>https://www.pearsonactivelearn.com/app/Home</a:t>
            </a:r>
            <a:r>
              <a:rPr lang="en-GB" dirty="0"/>
              <a:t> </a:t>
            </a:r>
          </a:p>
          <a:p>
            <a:r>
              <a:rPr lang="en-GB" dirty="0"/>
              <a:t>Book 1 = Year 12 content (Coasts, Tectonics, Regeneration and Globalisation)</a:t>
            </a:r>
          </a:p>
          <a:p>
            <a:r>
              <a:rPr lang="en-GB" dirty="0"/>
              <a:t>Book 2 = Year 13 content (Water, Carbon, Superpowers and Health and Human Rights) </a:t>
            </a:r>
          </a:p>
        </p:txBody>
      </p:sp>
      <p:pic>
        <p:nvPicPr>
          <p:cNvPr id="4" name="Picture 4" descr="Geography">
            <a:extLst>
              <a:ext uri="{FF2B5EF4-FFF2-40B4-BE49-F238E27FC236}">
                <a16:creationId xmlns:a16="http://schemas.microsoft.com/office/drawing/2014/main" id="{C10DE923-92BA-470D-986E-BA3360D23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510" y="1857971"/>
            <a:ext cx="3142059" cy="3142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251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9F757-C01B-4F4B-AFE9-1E06D14B2718}"/>
              </a:ext>
            </a:extLst>
          </p:cNvPr>
          <p:cNvSpPr>
            <a:spLocks noGrp="1"/>
          </p:cNvSpPr>
          <p:nvPr>
            <p:ph type="title"/>
          </p:nvPr>
        </p:nvSpPr>
        <p:spPr/>
        <p:txBody>
          <a:bodyPr/>
          <a:lstStyle/>
          <a:p>
            <a:r>
              <a:rPr lang="en-GB" dirty="0"/>
              <a:t>How to use this information</a:t>
            </a:r>
          </a:p>
        </p:txBody>
      </p:sp>
      <p:sp>
        <p:nvSpPr>
          <p:cNvPr id="3" name="Content Placeholder 2">
            <a:extLst>
              <a:ext uri="{FF2B5EF4-FFF2-40B4-BE49-F238E27FC236}">
                <a16:creationId xmlns:a16="http://schemas.microsoft.com/office/drawing/2014/main" id="{E882E372-22BA-417C-8913-8D6C86F56A9D}"/>
              </a:ext>
            </a:extLst>
          </p:cNvPr>
          <p:cNvSpPr>
            <a:spLocks noGrp="1"/>
          </p:cNvSpPr>
          <p:nvPr>
            <p:ph idx="1"/>
          </p:nvPr>
        </p:nvSpPr>
        <p:spPr/>
        <p:txBody>
          <a:bodyPr>
            <a:normAutofit fontScale="40000" lnSpcReduction="20000"/>
          </a:bodyPr>
          <a:lstStyle/>
          <a:p>
            <a:r>
              <a:rPr lang="en-GB" dirty="0"/>
              <a:t>It should guide your revision</a:t>
            </a:r>
          </a:p>
          <a:p>
            <a:r>
              <a:rPr lang="en-GB" dirty="0"/>
              <a:t>You must make notes and </a:t>
            </a:r>
            <a:r>
              <a:rPr lang="en-GB" i="1" dirty="0"/>
              <a:t>understand </a:t>
            </a:r>
            <a:r>
              <a:rPr lang="en-GB" dirty="0"/>
              <a:t>the content in your notes </a:t>
            </a:r>
            <a:r>
              <a:rPr lang="en-GB" i="1" dirty="0"/>
              <a:t>before attempting questions </a:t>
            </a:r>
          </a:p>
          <a:p>
            <a:pPr marL="0" indent="0">
              <a:buNone/>
            </a:pPr>
            <a:endParaRPr lang="en-GB" i="1" dirty="0"/>
          </a:p>
          <a:p>
            <a:pPr marL="0" indent="0">
              <a:buNone/>
            </a:pPr>
            <a:r>
              <a:rPr lang="en-GB" b="1" i="1" dirty="0"/>
              <a:t>In the booklet there are: </a:t>
            </a:r>
          </a:p>
          <a:p>
            <a:r>
              <a:rPr lang="en-GB" dirty="0"/>
              <a:t>Sections with indication of what the case studies are where relevant – but you must not just revise case studies. You must be able to apply them to the question </a:t>
            </a:r>
            <a:r>
              <a:rPr lang="en-GB" i="1" dirty="0"/>
              <a:t>with an argument </a:t>
            </a:r>
            <a:r>
              <a:rPr lang="en-GB" dirty="0"/>
              <a:t> </a:t>
            </a:r>
          </a:p>
          <a:p>
            <a:r>
              <a:rPr lang="en-GB" dirty="0"/>
              <a:t>Guidance on what to revise and how to revise for sections of the spec </a:t>
            </a:r>
          </a:p>
          <a:p>
            <a:r>
              <a:rPr lang="en-GB" dirty="0"/>
              <a:t>Textbook pages for revision of relevant sections </a:t>
            </a:r>
          </a:p>
          <a:p>
            <a:r>
              <a:rPr lang="en-GB" dirty="0"/>
              <a:t>Approx. 143 questions for physical content to practice </a:t>
            </a:r>
          </a:p>
          <a:p>
            <a:r>
              <a:rPr lang="en-GB" dirty="0"/>
              <a:t>Approx. 138 questions for human content to practice </a:t>
            </a:r>
          </a:p>
          <a:p>
            <a:endParaRPr lang="en-GB" dirty="0"/>
          </a:p>
          <a:p>
            <a:endParaRPr lang="en-GB" dirty="0"/>
          </a:p>
          <a:p>
            <a:r>
              <a:rPr lang="en-GB" dirty="0"/>
              <a:t>Not expected that you attempt all the questions- read them – think about how you would answer them. Attempt </a:t>
            </a:r>
            <a:r>
              <a:rPr lang="en-GB" i="1" dirty="0"/>
              <a:t>some </a:t>
            </a:r>
            <a:r>
              <a:rPr lang="en-GB" dirty="0"/>
              <a:t>– bring to your geography teacher </a:t>
            </a:r>
          </a:p>
          <a:p>
            <a:r>
              <a:rPr lang="en-GB" dirty="0"/>
              <a:t>Just do arguments for 12 or 20 mark questions? </a:t>
            </a:r>
          </a:p>
          <a:p>
            <a:endParaRPr lang="en-GB" dirty="0"/>
          </a:p>
          <a:p>
            <a:r>
              <a:rPr lang="en-GB" dirty="0"/>
              <a:t>This is Mr Williamson’s interpretation of the specification. </a:t>
            </a:r>
            <a:r>
              <a:rPr lang="en-GB" b="1" dirty="0"/>
              <a:t>Note that not all questions provided in this booklet is my ‘best educated guess’ of what could come up. </a:t>
            </a:r>
          </a:p>
        </p:txBody>
      </p:sp>
    </p:spTree>
    <p:extLst>
      <p:ext uri="{BB962C8B-B14F-4D97-AF65-F5344CB8AC3E}">
        <p14:creationId xmlns:p14="http://schemas.microsoft.com/office/powerpoint/2010/main" val="2377211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28CBD-D63D-4DE7-85D9-5413982AEF1B}"/>
              </a:ext>
            </a:extLst>
          </p:cNvPr>
          <p:cNvSpPr>
            <a:spLocks noGrp="1"/>
          </p:cNvSpPr>
          <p:nvPr>
            <p:ph type="title"/>
          </p:nvPr>
        </p:nvSpPr>
        <p:spPr/>
        <p:txBody>
          <a:bodyPr/>
          <a:lstStyle/>
          <a:p>
            <a:r>
              <a:rPr lang="en-GB" dirty="0"/>
              <a:t>Paper 1</a:t>
            </a:r>
          </a:p>
        </p:txBody>
      </p:sp>
      <p:sp>
        <p:nvSpPr>
          <p:cNvPr id="3" name="Content Placeholder 2">
            <a:extLst>
              <a:ext uri="{FF2B5EF4-FFF2-40B4-BE49-F238E27FC236}">
                <a16:creationId xmlns:a16="http://schemas.microsoft.com/office/drawing/2014/main" id="{F5FDECCF-7128-48B2-8E2B-2E9E993FDDA1}"/>
              </a:ext>
            </a:extLst>
          </p:cNvPr>
          <p:cNvSpPr>
            <a:spLocks noGrp="1"/>
          </p:cNvSpPr>
          <p:nvPr>
            <p:ph idx="1"/>
          </p:nvPr>
        </p:nvSpPr>
        <p:spPr/>
        <p:txBody>
          <a:bodyPr/>
          <a:lstStyle/>
          <a:p>
            <a:r>
              <a:rPr lang="en-GB" dirty="0"/>
              <a:t>Tectonics (16 marks)</a:t>
            </a:r>
          </a:p>
          <a:p>
            <a:r>
              <a:rPr lang="en-GB" dirty="0"/>
              <a:t>Coasts (40 marks)</a:t>
            </a:r>
          </a:p>
          <a:p>
            <a:r>
              <a:rPr lang="en-GB" dirty="0"/>
              <a:t>Physical Systems and Sustainability: Water and Carbon (49 marks)</a:t>
            </a:r>
          </a:p>
          <a:p>
            <a:endParaRPr lang="en-GB" dirty="0"/>
          </a:p>
          <a:p>
            <a:pPr marL="0" indent="0">
              <a:buNone/>
            </a:pPr>
            <a:r>
              <a:rPr lang="en-GB" b="1" dirty="0"/>
              <a:t>Do not answer questions on ‘Glaciation’ in this paper</a:t>
            </a:r>
          </a:p>
        </p:txBody>
      </p:sp>
    </p:spTree>
    <p:extLst>
      <p:ext uri="{BB962C8B-B14F-4D97-AF65-F5344CB8AC3E}">
        <p14:creationId xmlns:p14="http://schemas.microsoft.com/office/powerpoint/2010/main" val="931890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2F1B2-AC0E-4A00-87F8-9405DE1028B7}"/>
              </a:ext>
            </a:extLst>
          </p:cNvPr>
          <p:cNvSpPr>
            <a:spLocks noGrp="1"/>
          </p:cNvSpPr>
          <p:nvPr>
            <p:ph type="title"/>
          </p:nvPr>
        </p:nvSpPr>
        <p:spPr/>
        <p:txBody>
          <a:bodyPr/>
          <a:lstStyle/>
          <a:p>
            <a:r>
              <a:rPr lang="en-GB" dirty="0"/>
              <a:t>Tectonics – 16 marks (4 mark + 12 mark)</a:t>
            </a:r>
          </a:p>
        </p:txBody>
      </p:sp>
      <p:pic>
        <p:nvPicPr>
          <p:cNvPr id="1026" name="Picture 2" descr="Plate tectonics - Wikipedia">
            <a:extLst>
              <a:ext uri="{FF2B5EF4-FFF2-40B4-BE49-F238E27FC236}">
                <a16:creationId xmlns:a16="http://schemas.microsoft.com/office/drawing/2014/main" id="{614718FC-9CB8-429C-A62C-A1219273A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51" y="3060365"/>
            <a:ext cx="4381194" cy="34325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7 Major Tectonic Plates: The World's Largest Plate Tectonics - Earth How">
            <a:extLst>
              <a:ext uri="{FF2B5EF4-FFF2-40B4-BE49-F238E27FC236}">
                <a16:creationId xmlns:a16="http://schemas.microsoft.com/office/drawing/2014/main" id="{B08FCB03-A2F6-4114-BDF1-0088BC8F1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8925" y="2261937"/>
            <a:ext cx="7802618" cy="459606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118A4221-BDAA-B4FB-5CE2-FC306230EA1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90720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E62EEABF-48D4-76DA-C7BD-C1F1903BB642}"/>
              </a:ext>
            </a:extLst>
          </p:cNvPr>
          <p:cNvPicPr>
            <a:picLocks noGrp="1" noChangeAspect="1"/>
          </p:cNvPicPr>
          <p:nvPr>
            <p:ph idx="4294967295"/>
          </p:nvPr>
        </p:nvPicPr>
        <p:blipFill>
          <a:blip r:embed="rId2"/>
          <a:stretch>
            <a:fillRect/>
          </a:stretch>
        </p:blipFill>
        <p:spPr>
          <a:xfrm>
            <a:off x="0" y="320675"/>
            <a:ext cx="5016500" cy="6056313"/>
          </a:xfrm>
        </p:spPr>
      </p:pic>
      <p:sp>
        <p:nvSpPr>
          <p:cNvPr id="7" name="TextBox 6">
            <a:extLst>
              <a:ext uri="{FF2B5EF4-FFF2-40B4-BE49-F238E27FC236}">
                <a16:creationId xmlns:a16="http://schemas.microsoft.com/office/drawing/2014/main" id="{CE6D7140-0E53-4856-985E-0AEC1954542C}"/>
              </a:ext>
            </a:extLst>
          </p:cNvPr>
          <p:cNvSpPr txBox="1"/>
          <p:nvPr/>
        </p:nvSpPr>
        <p:spPr>
          <a:xfrm>
            <a:off x="5401710" y="166568"/>
            <a:ext cx="6549946" cy="6878806"/>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900" dirty="0"/>
              <a:t>Lessons 1, 2, 3, 4,  5</a:t>
            </a:r>
            <a:endParaRPr lang="en-GB" sz="900" dirty="0">
              <a:cs typeface="Calibri"/>
            </a:endParaRPr>
          </a:p>
          <a:p>
            <a:r>
              <a:rPr lang="en-GB" sz="900" dirty="0">
                <a:cs typeface="Calibri"/>
              </a:rPr>
              <a:t>Lessons 6 , 7 , 8 – teach you the understanding of secondary hazards (case studies not relevant to spec until later on)</a:t>
            </a:r>
          </a:p>
          <a:p>
            <a:endParaRPr lang="en-GB" sz="900" dirty="0">
              <a:cs typeface="Calibri"/>
            </a:endParaRPr>
          </a:p>
          <a:p>
            <a:r>
              <a:rPr lang="en-GB" sz="900" dirty="0"/>
              <a:t>For 1.1 and 1.2 no explicit case studies here, but a lot of underlying 'theory' which can be used as examples. Definitely know the names of named plate margins. Whilst this page is most likely used for shorter answer questions, the theories which underpin them can be applied to 12 mark questions. E.g. Worth revising 1.2c. The 'factors which impact on the magnitude' of earthquakes and volcanoes </a:t>
            </a:r>
            <a:r>
              <a:rPr lang="en-GB" sz="900" i="1" dirty="0"/>
              <a:t>can </a:t>
            </a:r>
            <a:r>
              <a:rPr lang="en-GB" sz="900" dirty="0"/>
              <a:t>be used as a 12 marker. Whilst there are no explicit case studies for 1.2c you can always use examples taught later on in this unit to support any answer.</a:t>
            </a:r>
            <a:endParaRPr lang="en-GB" sz="900" dirty="0">
              <a:cs typeface="Calibri"/>
            </a:endParaRPr>
          </a:p>
          <a:p>
            <a:endParaRPr lang="en-GB" sz="900" dirty="0">
              <a:cs typeface="Calibri"/>
            </a:endParaRPr>
          </a:p>
          <a:p>
            <a:r>
              <a:rPr lang="en-GB" sz="900" dirty="0">
                <a:cs typeface="Calibri"/>
              </a:rPr>
              <a:t>For this part of the spec. The word 'explain' is present in 1.2 and 1.3 key ideas. So more likely to be a shorter answer question than longer answer question … but see below for some ways in which the content can be used for a 12 mark question. </a:t>
            </a:r>
          </a:p>
          <a:p>
            <a:endParaRPr lang="en-GB" sz="900" dirty="0">
              <a:cs typeface="Calibri"/>
            </a:endParaRPr>
          </a:p>
          <a:p>
            <a:r>
              <a:rPr lang="en-GB" sz="900" b="1" dirty="0"/>
              <a:t>Questions:</a:t>
            </a:r>
            <a:endParaRPr lang="en-GB" sz="900" b="1">
              <a:cs typeface="Calibri"/>
            </a:endParaRPr>
          </a:p>
          <a:p>
            <a:r>
              <a:rPr lang="en-GB" sz="900" dirty="0"/>
              <a:t>Explain why tectonic hazards occur near plate margins (4)</a:t>
            </a:r>
            <a:endParaRPr lang="en-GB" sz="900" dirty="0">
              <a:cs typeface="Calibri"/>
            </a:endParaRPr>
          </a:p>
          <a:p>
            <a:r>
              <a:rPr lang="en-GB" sz="900" dirty="0">
                <a:cs typeface="Calibri"/>
              </a:rPr>
              <a:t>Explain why some tectonic hazards do not occur near plate margins (4) </a:t>
            </a:r>
          </a:p>
          <a:p>
            <a:r>
              <a:rPr lang="en-GB" sz="900" dirty="0">
                <a:cs typeface="Calibri"/>
              </a:rPr>
              <a:t>Explain the physical factors which impact the magnitude of earthquakes (4)</a:t>
            </a:r>
          </a:p>
          <a:p>
            <a:r>
              <a:rPr lang="en-GB" sz="900" dirty="0">
                <a:cs typeface="Calibri"/>
              </a:rPr>
              <a:t>Explain the physical factors which impact the magnitude of volcanoes (4)</a:t>
            </a:r>
          </a:p>
          <a:p>
            <a:r>
              <a:rPr lang="en-GB" sz="900" dirty="0">
                <a:cs typeface="Calibri"/>
              </a:rPr>
              <a:t>Explain the secondary hazards of volcanoes (4)</a:t>
            </a:r>
          </a:p>
          <a:p>
            <a:r>
              <a:rPr lang="en-GB" sz="900" dirty="0">
                <a:cs typeface="Calibri"/>
              </a:rPr>
              <a:t>Explain the secondary hazards of earthquakes (4)</a:t>
            </a:r>
          </a:p>
          <a:p>
            <a:r>
              <a:rPr lang="en-GB" sz="900" dirty="0">
                <a:cs typeface="Calibri"/>
              </a:rPr>
              <a:t>Explain the causes of tsunamis (4)</a:t>
            </a:r>
          </a:p>
          <a:p>
            <a:r>
              <a:rPr lang="en-GB" sz="900" dirty="0">
                <a:cs typeface="Calibri"/>
              </a:rPr>
              <a:t>Explain the theory of tectonic plates (4)</a:t>
            </a:r>
          </a:p>
          <a:p>
            <a:endParaRPr lang="en-GB" sz="900" dirty="0">
              <a:cs typeface="Calibri"/>
            </a:endParaRPr>
          </a:p>
          <a:p>
            <a:r>
              <a:rPr lang="en-GB" sz="900" i="1" dirty="0">
                <a:cs typeface="Calibri"/>
              </a:rPr>
              <a:t>Typically the exam board like to give a skills question for the shorter part of the tectonics questions i.e. it is unlikely that you will get a whole four mark question. Most often they give you a skills based question for 2 marks and a further 2 marks for discussing the trend identified in the skill. The 4 mark questions above give you some support with discussing trends should you get a 'skill' on the question content. </a:t>
            </a:r>
          </a:p>
          <a:p>
            <a:endParaRPr lang="en-GB" sz="900" dirty="0">
              <a:cs typeface="Calibri"/>
            </a:endParaRPr>
          </a:p>
          <a:p>
            <a:r>
              <a:rPr lang="en-GB" sz="900" b="1" dirty="0"/>
              <a:t>Questions:</a:t>
            </a:r>
            <a:endParaRPr lang="en-GB" sz="900" b="1">
              <a:cs typeface="Calibri"/>
            </a:endParaRPr>
          </a:p>
          <a:p>
            <a:endParaRPr lang="en-GB" sz="900" dirty="0">
              <a:cs typeface="Calibri"/>
            </a:endParaRPr>
          </a:p>
          <a:p>
            <a:r>
              <a:rPr lang="en-GB" sz="900" dirty="0"/>
              <a:t>Assess the physical processes which impact the magnitude of volcanic eruptions (12)</a:t>
            </a:r>
            <a:endParaRPr lang="en-GB" sz="900" dirty="0">
              <a:cs typeface="Calibri"/>
            </a:endParaRPr>
          </a:p>
          <a:p>
            <a:r>
              <a:rPr lang="en-GB" sz="900" dirty="0">
                <a:cs typeface="Calibri"/>
              </a:rPr>
              <a:t>Assess the physical processes which impact the magnitude of earthquakes (12)</a:t>
            </a:r>
          </a:p>
          <a:p>
            <a:r>
              <a:rPr lang="en-GB" sz="900" i="1" dirty="0">
                <a:cs typeface="Calibri"/>
              </a:rPr>
              <a:t>The wording of the two questions above is interesting. The question and spec uses the word 'impact' but the questions aren't about impacts but the factors which influence the </a:t>
            </a:r>
            <a:r>
              <a:rPr lang="en-GB" sz="900" b="1" i="1" dirty="0">
                <a:cs typeface="Calibri"/>
              </a:rPr>
              <a:t>magnitude. Be careful. </a:t>
            </a:r>
            <a:endParaRPr lang="en-GB" sz="900" i="1" dirty="0">
              <a:cs typeface="Calibri"/>
            </a:endParaRPr>
          </a:p>
          <a:p>
            <a:endParaRPr lang="en-GB" sz="900" b="1" i="1" dirty="0">
              <a:cs typeface="Calibri"/>
            </a:endParaRPr>
          </a:p>
          <a:p>
            <a:r>
              <a:rPr lang="en-GB" sz="900" dirty="0">
                <a:cs typeface="Calibri"/>
              </a:rPr>
              <a:t>Assess the severity of impacts caused by secondary hazards of earthquakes (12)</a:t>
            </a:r>
          </a:p>
          <a:p>
            <a:r>
              <a:rPr lang="en-GB" sz="900" dirty="0">
                <a:cs typeface="Calibri"/>
              </a:rPr>
              <a:t>Assess the severity of impacts caused by secondary hazards of volcanoes (12)</a:t>
            </a:r>
          </a:p>
          <a:p>
            <a:r>
              <a:rPr lang="en-GB" sz="900" dirty="0">
                <a:cs typeface="Calibri"/>
              </a:rPr>
              <a:t>Assess the physical processes which cause tectonic hazards (12) </a:t>
            </a:r>
          </a:p>
          <a:p>
            <a:r>
              <a:rPr lang="en-GB" sz="900" dirty="0">
                <a:cs typeface="Calibri"/>
              </a:rPr>
              <a:t>Assess the physical processes which cause tsunamis (12)</a:t>
            </a:r>
          </a:p>
          <a:p>
            <a:r>
              <a:rPr lang="en-GB" sz="900" dirty="0">
                <a:cs typeface="Calibri"/>
              </a:rPr>
              <a:t>Assess the physical processes which cause earthquakes (12) </a:t>
            </a:r>
          </a:p>
          <a:p>
            <a:r>
              <a:rPr lang="en-GB" sz="900" dirty="0">
                <a:cs typeface="Calibri"/>
              </a:rPr>
              <a:t>Assess the physical processes which cause volcanoes (12)</a:t>
            </a:r>
          </a:p>
          <a:p>
            <a:endParaRPr lang="en-GB" sz="900" dirty="0">
              <a:cs typeface="Calibri"/>
            </a:endParaRPr>
          </a:p>
          <a:p>
            <a:endParaRPr lang="en-GB" sz="900" dirty="0">
              <a:cs typeface="Calibri"/>
            </a:endParaRPr>
          </a:p>
          <a:p>
            <a:r>
              <a:rPr lang="en-GB" sz="900" dirty="0"/>
              <a:t>This could also be a skills based question on 1.1 where you are given a map of global distribution of earthquakes and volcanoes. I suspect you could get asked basic skills on these questions e.g. mean, mode, median of distribution or spearman's rank/standard deviation on </a:t>
            </a:r>
            <a:r>
              <a:rPr lang="en-GB" sz="900" dirty="0" err="1"/>
              <a:t>disbribution</a:t>
            </a:r>
            <a:endParaRPr lang="en-GB" sz="900" dirty="0">
              <a:cs typeface="Calibri"/>
            </a:endParaRPr>
          </a:p>
          <a:p>
            <a:endParaRPr lang="en-GB" sz="900" dirty="0">
              <a:cs typeface="Calibri"/>
            </a:endParaRPr>
          </a:p>
          <a:p>
            <a:r>
              <a:rPr lang="en-GB" sz="900" dirty="0"/>
              <a:t>Textbook pages 20 - 37</a:t>
            </a:r>
            <a:endParaRPr lang="en-GB" sz="900" dirty="0">
              <a:cs typeface="Calibri"/>
            </a:endParaRPr>
          </a:p>
          <a:p>
            <a:endParaRPr lang="en-GB" sz="900" dirty="0">
              <a:cs typeface="Calibri"/>
            </a:endParaRPr>
          </a:p>
        </p:txBody>
      </p:sp>
    </p:spTree>
    <p:extLst>
      <p:ext uri="{BB962C8B-B14F-4D97-AF65-F5344CB8AC3E}">
        <p14:creationId xmlns:p14="http://schemas.microsoft.com/office/powerpoint/2010/main" val="1001989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raphical user interface, text&#10;&#10;Description automatically generated">
            <a:extLst>
              <a:ext uri="{FF2B5EF4-FFF2-40B4-BE49-F238E27FC236}">
                <a16:creationId xmlns:a16="http://schemas.microsoft.com/office/drawing/2014/main" id="{82F58BE1-FF69-84DE-A8A0-447763F0CAA5}"/>
              </a:ext>
            </a:extLst>
          </p:cNvPr>
          <p:cNvPicPr>
            <a:picLocks noChangeAspect="1"/>
          </p:cNvPicPr>
          <p:nvPr/>
        </p:nvPicPr>
        <p:blipFill>
          <a:blip r:embed="rId2"/>
          <a:stretch>
            <a:fillRect/>
          </a:stretch>
        </p:blipFill>
        <p:spPr>
          <a:xfrm>
            <a:off x="135228" y="1756719"/>
            <a:ext cx="4771622" cy="1521918"/>
          </a:xfrm>
          <a:prstGeom prst="rect">
            <a:avLst/>
          </a:prstGeom>
        </p:spPr>
      </p:pic>
      <p:sp>
        <p:nvSpPr>
          <p:cNvPr id="4" name="TextBox 3">
            <a:extLst>
              <a:ext uri="{FF2B5EF4-FFF2-40B4-BE49-F238E27FC236}">
                <a16:creationId xmlns:a16="http://schemas.microsoft.com/office/drawing/2014/main" id="{097C34D3-B01E-40C6-0EF5-9A9F869E99D3}"/>
              </a:ext>
            </a:extLst>
          </p:cNvPr>
          <p:cNvSpPr txBox="1"/>
          <p:nvPr/>
        </p:nvSpPr>
        <p:spPr>
          <a:xfrm>
            <a:off x="5401710" y="166568"/>
            <a:ext cx="6357151" cy="6355586"/>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 11</a:t>
            </a:r>
            <a:endParaRPr lang="en-US" dirty="0">
              <a:cs typeface="Calibri" panose="020F0502020204030204"/>
            </a:endParaRPr>
          </a:p>
          <a:p>
            <a:r>
              <a:rPr lang="en-GB" sz="1100" dirty="0">
                <a:ea typeface="+mn-lt"/>
                <a:cs typeface="+mn-lt"/>
              </a:rPr>
              <a:t>Revise case studies here (lessons 6-8)</a:t>
            </a:r>
            <a:endParaRPr lang="en-US" sz="1100" dirty="0">
              <a:ea typeface="+mn-lt"/>
              <a:cs typeface="+mn-lt"/>
            </a:endParaRPr>
          </a:p>
          <a:p>
            <a:r>
              <a:rPr lang="en-GB" sz="1100" dirty="0">
                <a:ea typeface="+mn-lt"/>
                <a:cs typeface="+mn-lt"/>
              </a:rPr>
              <a:t>Volcanoes: </a:t>
            </a:r>
            <a:r>
              <a:rPr lang="en-GB" sz="1100" dirty="0" err="1">
                <a:ea typeface="+mn-lt"/>
                <a:cs typeface="+mn-lt"/>
              </a:rPr>
              <a:t>Eyjafjallajokull</a:t>
            </a:r>
            <a:r>
              <a:rPr lang="en-GB" sz="1100" dirty="0">
                <a:ea typeface="+mn-lt"/>
                <a:cs typeface="+mn-lt"/>
              </a:rPr>
              <a:t> 2010</a:t>
            </a:r>
            <a:endParaRPr lang="en-US" sz="1100" dirty="0">
              <a:ea typeface="+mn-lt"/>
              <a:cs typeface="+mn-lt"/>
            </a:endParaRPr>
          </a:p>
          <a:p>
            <a:r>
              <a:rPr lang="en-GB" sz="1100" dirty="0">
                <a:ea typeface="+mn-lt"/>
                <a:cs typeface="+mn-lt"/>
              </a:rPr>
              <a:t>Earthquakes: Kashmir 2005, Haiti 2010 and Christchurch 2011</a:t>
            </a:r>
            <a:endParaRPr lang="en-US" sz="1100" dirty="0">
              <a:ea typeface="+mn-lt"/>
              <a:cs typeface="+mn-lt"/>
            </a:endParaRPr>
          </a:p>
          <a:p>
            <a:r>
              <a:rPr lang="en-GB" sz="1100" dirty="0">
                <a:ea typeface="+mn-lt"/>
                <a:cs typeface="+mn-lt"/>
              </a:rPr>
              <a:t>Tsunami: </a:t>
            </a:r>
            <a:r>
              <a:rPr lang="en-GB" sz="1100" dirty="0" err="1">
                <a:ea typeface="+mn-lt"/>
                <a:cs typeface="+mn-lt"/>
              </a:rPr>
              <a:t>Tohuku</a:t>
            </a:r>
            <a:r>
              <a:rPr lang="en-GB" sz="1100" dirty="0">
                <a:ea typeface="+mn-lt"/>
                <a:cs typeface="+mn-lt"/>
              </a:rPr>
              <a:t> 2011 and Indian Ocean 2004</a:t>
            </a:r>
            <a:endParaRPr lang="en-GB" dirty="0"/>
          </a:p>
          <a:p>
            <a:endParaRPr lang="en-GB" sz="1100" dirty="0">
              <a:cs typeface="Calibri"/>
            </a:endParaRPr>
          </a:p>
          <a:p>
            <a:r>
              <a:rPr lang="en-GB" sz="1100" dirty="0">
                <a:cs typeface="Calibri"/>
              </a:rPr>
              <a:t>Revise Tectonic hazard profiles. They link well to previous specification section 1.3 as they can be used to show the factors which determine the severity of impacts of earthquakes, volcanoes and tsunamis. It is worth noting the hazard profiles for your case studies for this unit. Hazard profiles are useful for comparing impacts between case studies </a:t>
            </a:r>
            <a:r>
              <a:rPr lang="en-GB" sz="1100" i="1" dirty="0">
                <a:cs typeface="Calibri"/>
              </a:rPr>
              <a:t>of the same hazards. </a:t>
            </a:r>
            <a:r>
              <a:rPr lang="en-GB" sz="1100" dirty="0">
                <a:cs typeface="Calibri"/>
              </a:rPr>
              <a:t>Revise the limitations of hazard profiles also. </a:t>
            </a:r>
          </a:p>
          <a:p>
            <a:endParaRPr lang="en-GB" sz="1100" dirty="0">
              <a:cs typeface="Calibri"/>
            </a:endParaRPr>
          </a:p>
          <a:p>
            <a:r>
              <a:rPr lang="en-GB" sz="1100" dirty="0">
                <a:cs typeface="Calibri"/>
              </a:rPr>
              <a:t>Really revise 1.5b - know the specific aspects of hazard profiles and what they mean</a:t>
            </a:r>
          </a:p>
          <a:p>
            <a:endParaRPr lang="en-GB" sz="1100" dirty="0">
              <a:cs typeface="Calibri"/>
            </a:endParaRPr>
          </a:p>
          <a:p>
            <a:r>
              <a:rPr lang="en-GB" sz="1100" dirty="0">
                <a:cs typeface="Calibri"/>
              </a:rPr>
              <a:t>I've put this section on its own. Whilst you can get a question explicitly on hazard profiles. They demonstrate much more than that. They can be used to exemplify why impacts are worse than some countries compared to others (vulnerability), they can also be used to show the factors which contribute to the impacts (spec 1.3). </a:t>
            </a:r>
          </a:p>
          <a:p>
            <a:endParaRPr lang="en-GB" sz="1100" dirty="0">
              <a:cs typeface="Calibri"/>
            </a:endParaRPr>
          </a:p>
          <a:p>
            <a:r>
              <a:rPr lang="en-GB" sz="1100" dirty="0">
                <a:cs typeface="Calibri"/>
              </a:rPr>
              <a:t>Questions:</a:t>
            </a:r>
          </a:p>
          <a:p>
            <a:r>
              <a:rPr lang="en-GB" sz="1100" dirty="0">
                <a:cs typeface="Calibri"/>
              </a:rPr>
              <a:t>Assess the view that the higher the magnitude the more severe the impacts of tectonic hazards (12)</a:t>
            </a:r>
          </a:p>
          <a:p>
            <a:r>
              <a:rPr lang="en-GB" sz="1100" dirty="0">
                <a:cs typeface="Calibri"/>
              </a:rPr>
              <a:t>Assess how hazard profiles can be used to develop an understanding of the contrasting impacts of tectonic hazards (12)</a:t>
            </a:r>
          </a:p>
          <a:p>
            <a:r>
              <a:rPr lang="en-GB" sz="1100" dirty="0">
                <a:cs typeface="Calibri"/>
              </a:rPr>
              <a:t>Assess how hazards profiles can be used to show an understanding of vulnerability and resilience to tectonic hazards (12) </a:t>
            </a:r>
          </a:p>
          <a:p>
            <a:endParaRPr lang="en-GB" sz="1100" dirty="0">
              <a:cs typeface="Calibri"/>
            </a:endParaRPr>
          </a:p>
          <a:p>
            <a:r>
              <a:rPr lang="en-GB" sz="1100" i="1" dirty="0">
                <a:cs typeface="Calibri"/>
              </a:rPr>
              <a:t>For the questions above you could be directed to specific hazards e.g. Assess the view that the higher the magnitude the more severe the impacts of earthquakes (12). If you have time try specific hazard based questions for the above. </a:t>
            </a:r>
          </a:p>
          <a:p>
            <a:endParaRPr lang="en-GB" sz="1100" i="1" dirty="0">
              <a:cs typeface="Calibri"/>
            </a:endParaRPr>
          </a:p>
          <a:p>
            <a:r>
              <a:rPr lang="en-GB" sz="1100" i="1" dirty="0">
                <a:cs typeface="Calibri"/>
              </a:rPr>
              <a:t>You could be shown hazard profiles and be asked to 'explain' or 'assess' what they show...</a:t>
            </a:r>
          </a:p>
          <a:p>
            <a:endParaRPr lang="en-GB" sz="1100" i="1" dirty="0">
              <a:cs typeface="Calibri"/>
            </a:endParaRPr>
          </a:p>
          <a:p>
            <a:r>
              <a:rPr lang="en-GB" sz="1100" i="1" dirty="0">
                <a:cs typeface="Calibri"/>
              </a:rPr>
              <a:t>1.5a is seemingly not related to 1.5b and c itself. Revise the scales used to measure magnitude. They could be used in a skills based question e.g. they show you a table of a series of earthquakes which are shown to be measured in the MMS and you have to do a 'skill' based on the numbers. E.g. mean, mode, median, standard deviation … .</a:t>
            </a:r>
          </a:p>
          <a:p>
            <a:endParaRPr lang="en-GB" sz="1100" i="1" dirty="0">
              <a:cs typeface="Calibri"/>
            </a:endParaRPr>
          </a:p>
          <a:p>
            <a:r>
              <a:rPr lang="en-GB" sz="1100" i="1" dirty="0">
                <a:cs typeface="Calibri"/>
              </a:rPr>
              <a:t>Page 44-45 of your textbook </a:t>
            </a:r>
          </a:p>
        </p:txBody>
      </p:sp>
    </p:spTree>
    <p:extLst>
      <p:ext uri="{BB962C8B-B14F-4D97-AF65-F5344CB8AC3E}">
        <p14:creationId xmlns:p14="http://schemas.microsoft.com/office/powerpoint/2010/main" val="691890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F2C094-BE12-4181-96BE-8F250B9F05C6}"/>
              </a:ext>
            </a:extLst>
          </p:cNvPr>
          <p:cNvSpPr>
            <a:spLocks noGrp="1"/>
          </p:cNvSpPr>
          <p:nvPr>
            <p:ph idx="1"/>
          </p:nvPr>
        </p:nvSpPr>
        <p:spPr/>
        <p:txBody>
          <a:bodyPr/>
          <a:lstStyle/>
          <a:p>
            <a:endParaRPr lang="en-GB" dirty="0"/>
          </a:p>
        </p:txBody>
      </p:sp>
      <p:sp>
        <p:nvSpPr>
          <p:cNvPr id="5" name="Title 4">
            <a:extLst>
              <a:ext uri="{FF2B5EF4-FFF2-40B4-BE49-F238E27FC236}">
                <a16:creationId xmlns:a16="http://schemas.microsoft.com/office/drawing/2014/main" id="{D03EC18F-72A8-49D4-9B79-3AC381E9568D}"/>
              </a:ext>
            </a:extLst>
          </p:cNvPr>
          <p:cNvSpPr>
            <a:spLocks noGrp="1"/>
          </p:cNvSpPr>
          <p:nvPr>
            <p:ph type="title"/>
          </p:nvPr>
        </p:nvSpPr>
        <p:spPr/>
        <p:txBody>
          <a:bodyPr/>
          <a:lstStyle/>
          <a:p>
            <a:endParaRPr lang="en-GB"/>
          </a:p>
        </p:txBody>
      </p:sp>
      <p:pic>
        <p:nvPicPr>
          <p:cNvPr id="6" name="Picture 5">
            <a:extLst>
              <a:ext uri="{FF2B5EF4-FFF2-40B4-BE49-F238E27FC236}">
                <a16:creationId xmlns:a16="http://schemas.microsoft.com/office/drawing/2014/main" id="{434EAC37-FF01-4962-9BBE-36D226A597F7}"/>
              </a:ext>
            </a:extLst>
          </p:cNvPr>
          <p:cNvPicPr>
            <a:picLocks noChangeAspect="1"/>
          </p:cNvPicPr>
          <p:nvPr/>
        </p:nvPicPr>
        <p:blipFill rotWithShape="1">
          <a:blip r:embed="rId2"/>
          <a:srcRect l="35951" t="17971" r="37555" b="45675"/>
          <a:stretch/>
        </p:blipFill>
        <p:spPr>
          <a:xfrm>
            <a:off x="0" y="-1"/>
            <a:ext cx="4811697" cy="6015789"/>
          </a:xfrm>
          <a:prstGeom prst="rect">
            <a:avLst/>
          </a:prstGeom>
        </p:spPr>
      </p:pic>
      <p:sp>
        <p:nvSpPr>
          <p:cNvPr id="7" name="TextBox 6">
            <a:extLst>
              <a:ext uri="{FF2B5EF4-FFF2-40B4-BE49-F238E27FC236}">
                <a16:creationId xmlns:a16="http://schemas.microsoft.com/office/drawing/2014/main" id="{CE6D7140-0E53-4856-985E-0AEC1954542C}"/>
              </a:ext>
            </a:extLst>
          </p:cNvPr>
          <p:cNvSpPr txBox="1"/>
          <p:nvPr/>
        </p:nvSpPr>
        <p:spPr>
          <a:xfrm>
            <a:off x="5401710" y="166568"/>
            <a:ext cx="6357151" cy="6694140"/>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 9 and 10 , 12 and 13</a:t>
            </a:r>
          </a:p>
          <a:p>
            <a:r>
              <a:rPr lang="en-GB" sz="1100" dirty="0"/>
              <a:t>Revise case studies here (lessons 6-8)</a:t>
            </a:r>
          </a:p>
          <a:p>
            <a:r>
              <a:rPr lang="en-GB" sz="1100" dirty="0"/>
              <a:t>Volcanoes: </a:t>
            </a:r>
            <a:r>
              <a:rPr lang="en-GB" sz="1100" dirty="0" err="1"/>
              <a:t>Eyjafjallajokull</a:t>
            </a:r>
            <a:r>
              <a:rPr lang="en-GB" sz="1100" dirty="0"/>
              <a:t> 2010</a:t>
            </a:r>
          </a:p>
          <a:p>
            <a:r>
              <a:rPr lang="en-GB" sz="1100" dirty="0"/>
              <a:t>Earthquakes: Kashmir 2005, Haiti 2010 and Christchurch 2011</a:t>
            </a:r>
          </a:p>
          <a:p>
            <a:r>
              <a:rPr lang="en-GB" sz="1100" dirty="0"/>
              <a:t>Tsunami: </a:t>
            </a:r>
            <a:r>
              <a:rPr lang="en-GB" sz="1100" dirty="0" err="1"/>
              <a:t>Tohuku</a:t>
            </a:r>
            <a:r>
              <a:rPr lang="en-GB" sz="1100" dirty="0"/>
              <a:t> 2011 and Indian Ocean 2004</a:t>
            </a:r>
          </a:p>
          <a:p>
            <a:endParaRPr lang="en-GB" sz="1100" dirty="0"/>
          </a:p>
          <a:p>
            <a:r>
              <a:rPr lang="en-GB" sz="1100" b="1" dirty="0"/>
              <a:t>Questions:</a:t>
            </a:r>
          </a:p>
          <a:p>
            <a:r>
              <a:rPr lang="en-GB" sz="1100" dirty="0"/>
              <a:t>Explain why the impacts of tectonic hazards vary according to the level of development of a country (4)</a:t>
            </a:r>
          </a:p>
          <a:p>
            <a:r>
              <a:rPr lang="en-GB" sz="1100" dirty="0"/>
              <a:t>Explain why the impacts of volcanic eruptions/earthquakes/tsunami vary according to the level of development of a country (4)</a:t>
            </a:r>
          </a:p>
          <a:p>
            <a:r>
              <a:rPr lang="en-GB" sz="1100" dirty="0"/>
              <a:t>Explain the impacts of [insert named hazard here] on the people, economy and environment</a:t>
            </a:r>
          </a:p>
          <a:p>
            <a:r>
              <a:rPr lang="en-GB" sz="1100" dirty="0"/>
              <a:t>Define risk (1)</a:t>
            </a:r>
          </a:p>
          <a:p>
            <a:r>
              <a:rPr lang="en-GB" sz="1100" dirty="0"/>
              <a:t>Define vulnerability (1)</a:t>
            </a:r>
          </a:p>
          <a:p>
            <a:r>
              <a:rPr lang="en-GB" sz="1100" dirty="0"/>
              <a:t>Explain why some countries are more vulnerable than others to the effects of tectonic hazards (4)</a:t>
            </a:r>
          </a:p>
          <a:p>
            <a:endParaRPr lang="en-GB" sz="1100" dirty="0"/>
          </a:p>
          <a:p>
            <a:r>
              <a:rPr lang="en-GB" sz="1100" dirty="0"/>
              <a:t>Generally 1.4, 1.5 and 1.6 seem to be combined. Both require an understanding of vulnerability. Make sure you know this concept. Know the PAR model as a way of demonstrating how vulnerability to tectonic hazards occurs. So this could be a 12 mark question also</a:t>
            </a:r>
          </a:p>
          <a:p>
            <a:endParaRPr lang="en-GB" sz="1100" dirty="0"/>
          </a:p>
          <a:p>
            <a:r>
              <a:rPr lang="en-GB" sz="1100" b="1" dirty="0"/>
              <a:t>Questions:</a:t>
            </a:r>
          </a:p>
          <a:p>
            <a:endParaRPr lang="en-GB" sz="1100" dirty="0"/>
          </a:p>
          <a:p>
            <a:r>
              <a:rPr lang="en-GB" sz="1100" dirty="0"/>
              <a:t>Assess the role of governance in creating vulnerability to tectonic hazards (12 marks)</a:t>
            </a:r>
          </a:p>
          <a:p>
            <a:r>
              <a:rPr lang="en-GB" sz="1100" dirty="0"/>
              <a:t>Assess the role of development in creating vulnerability to tectonic hazards (12 marks)</a:t>
            </a:r>
          </a:p>
          <a:p>
            <a:r>
              <a:rPr lang="en-GB" sz="1100" dirty="0"/>
              <a:t>Assess why, even within a country, some people are more vulnerable to hazards than others (12)</a:t>
            </a:r>
          </a:p>
          <a:p>
            <a:r>
              <a:rPr lang="en-GB" sz="1100" dirty="0"/>
              <a:t>Assess the role of development and governance in creating vulnerability to tectonic hazards (12 marks)</a:t>
            </a:r>
          </a:p>
          <a:p>
            <a:r>
              <a:rPr lang="en-GB" sz="1100" dirty="0"/>
              <a:t>Assess the factors which create vulnerability to tectonic hazards (12 marks) – refer to ideas mentioned in 1.6 here </a:t>
            </a:r>
          </a:p>
          <a:p>
            <a:r>
              <a:rPr lang="en-GB" sz="1100" dirty="0"/>
              <a:t>Assess the factors which create resilience to tectonic hazards (12 marks)</a:t>
            </a:r>
          </a:p>
          <a:p>
            <a:endParaRPr lang="en-GB" sz="1100" dirty="0"/>
          </a:p>
          <a:p>
            <a:r>
              <a:rPr lang="en-GB" sz="1100" dirty="0"/>
              <a:t>Note that 1.4 and 1.6 require a variety of hazards i.e. volcanic eruptions, earthquakes and tsunamis – so know your case studies for these listed above. </a:t>
            </a:r>
          </a:p>
          <a:p>
            <a:endParaRPr lang="en-GB" sz="1100" dirty="0">
              <a:cs typeface="Calibri" panose="020F0502020204030204"/>
            </a:endParaRPr>
          </a:p>
          <a:p>
            <a:r>
              <a:rPr lang="en-GB" sz="1100" dirty="0"/>
              <a:t>This could also be a skills based question where you are given varying impacts of a named hazard in different location and you may have to work out mean/mode/median, correlation, graph completion, t-test and chi squared. Revise these skills </a:t>
            </a:r>
          </a:p>
          <a:p>
            <a:endParaRPr lang="en-GB" sz="1100" dirty="0"/>
          </a:p>
          <a:p>
            <a:r>
              <a:rPr lang="en-GB" sz="1100" dirty="0"/>
              <a:t>Textbook pages 30-40 and </a:t>
            </a:r>
            <a:r>
              <a:rPr lang="en-GB" sz="1100" dirty="0" err="1"/>
              <a:t>pg</a:t>
            </a:r>
            <a:r>
              <a:rPr lang="en-GB" sz="1100" dirty="0"/>
              <a:t> 42-44 and pg46-50</a:t>
            </a:r>
          </a:p>
          <a:p>
            <a:r>
              <a:rPr lang="en-GB" sz="1100" dirty="0"/>
              <a:t>Your textbook has some really useful skills based content on these sections pg. 48-50 (practice these skills questions!)</a:t>
            </a:r>
          </a:p>
        </p:txBody>
      </p:sp>
    </p:spTree>
    <p:extLst>
      <p:ext uri="{BB962C8B-B14F-4D97-AF65-F5344CB8AC3E}">
        <p14:creationId xmlns:p14="http://schemas.microsoft.com/office/powerpoint/2010/main" val="716081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8AC21-BD0A-470E-BBCE-8433B60D999E}"/>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4FEEA5D6-FEA1-44BA-AFF7-7BE2B6571620}"/>
              </a:ext>
            </a:extLst>
          </p:cNvPr>
          <p:cNvPicPr>
            <a:picLocks noChangeAspect="1"/>
          </p:cNvPicPr>
          <p:nvPr/>
        </p:nvPicPr>
        <p:blipFill rotWithShape="1">
          <a:blip r:embed="rId2"/>
          <a:srcRect l="37500" t="24652" r="37500" b="56019"/>
          <a:stretch/>
        </p:blipFill>
        <p:spPr>
          <a:xfrm>
            <a:off x="4858" y="4406207"/>
            <a:ext cx="5453736" cy="2371808"/>
          </a:xfrm>
          <a:prstGeom prst="rect">
            <a:avLst/>
          </a:prstGeom>
        </p:spPr>
      </p:pic>
      <p:sp>
        <p:nvSpPr>
          <p:cNvPr id="6" name="TextBox 5">
            <a:extLst>
              <a:ext uri="{FF2B5EF4-FFF2-40B4-BE49-F238E27FC236}">
                <a16:creationId xmlns:a16="http://schemas.microsoft.com/office/drawing/2014/main" id="{98409CDB-C612-4857-8CC2-443CAF20C2A7}"/>
              </a:ext>
            </a:extLst>
          </p:cNvPr>
          <p:cNvSpPr txBox="1"/>
          <p:nvPr/>
        </p:nvSpPr>
        <p:spPr>
          <a:xfrm>
            <a:off x="5742494" y="191344"/>
            <a:ext cx="6357151" cy="5509200"/>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cs typeface="Calibri"/>
              </a:rPr>
              <a:t>1.7 = lesson 14 and 15 – Case study Philippines </a:t>
            </a:r>
            <a:endParaRPr lang="en-GB" sz="1100" dirty="0"/>
          </a:p>
          <a:p>
            <a:r>
              <a:rPr lang="en-GB" sz="1100" dirty="0"/>
              <a:t>1.8 = lesson 16 and 18 – case studies 2004 Tsunami, 2010 </a:t>
            </a:r>
            <a:r>
              <a:rPr lang="en-GB" sz="1100" dirty="0" err="1"/>
              <a:t>Eyafjafallajokull</a:t>
            </a:r>
            <a:r>
              <a:rPr lang="en-GB" sz="1100" dirty="0"/>
              <a:t> eruption and 2011 Tohoku Tsunami</a:t>
            </a:r>
            <a:endParaRPr lang="en-GB" sz="1100" dirty="0">
              <a:cs typeface="Calibri"/>
            </a:endParaRPr>
          </a:p>
          <a:p>
            <a:r>
              <a:rPr lang="en-GB" sz="1100" dirty="0"/>
              <a:t>1.9 = lesson 19 and 20 </a:t>
            </a:r>
          </a:p>
          <a:p>
            <a:endParaRPr lang="en-GB" sz="1100" dirty="0"/>
          </a:p>
          <a:p>
            <a:r>
              <a:rPr lang="en-GB" sz="1100" b="1" dirty="0"/>
              <a:t>Questions</a:t>
            </a:r>
            <a:endParaRPr lang="en-GB" sz="1100" dirty="0"/>
          </a:p>
          <a:p>
            <a:r>
              <a:rPr lang="en-GB" sz="1100" dirty="0"/>
              <a:t>Assess the role of planners in modifying the impacts of tectonic hazards (12)</a:t>
            </a:r>
          </a:p>
          <a:p>
            <a:r>
              <a:rPr lang="en-GB" sz="1100" dirty="0"/>
              <a:t>Assess the role of mitigation and adaptation techniques in modifying the impacts of tectonic hazards (12)</a:t>
            </a:r>
          </a:p>
          <a:p>
            <a:r>
              <a:rPr lang="en-GB" sz="1100" dirty="0"/>
              <a:t>Explain why the impacts of managing tectonic hazards can vary in their effectiveness (4)</a:t>
            </a:r>
          </a:p>
          <a:p>
            <a:r>
              <a:rPr lang="en-GB" sz="1100" dirty="0"/>
              <a:t>Assess why the impacts of managing tectonic hazards can vary in their effectiveness (12) </a:t>
            </a:r>
          </a:p>
          <a:p>
            <a:r>
              <a:rPr lang="en-GB" sz="1100" dirty="0"/>
              <a:t>Assess the role of prediction and forecasting in managing the impacts of tectonic hazards (12)</a:t>
            </a:r>
          </a:p>
          <a:p>
            <a:r>
              <a:rPr lang="en-GB" sz="1100" dirty="0"/>
              <a:t>Explain why insurance companies may be interested in encouraging the accurate prediction of, and effective preparation for, a tectonic hazard (4)</a:t>
            </a:r>
          </a:p>
          <a:p>
            <a:r>
              <a:rPr lang="en-GB" sz="1100" dirty="0">
                <a:cs typeface="Calibri" panose="020F0502020204030204"/>
              </a:rPr>
              <a:t>Assess how hydrometeorological hazards can contribute to tectonic disasters (12)</a:t>
            </a:r>
          </a:p>
          <a:p>
            <a:r>
              <a:rPr lang="en-GB" sz="1100" dirty="0">
                <a:cs typeface="Calibri" panose="020F0502020204030204"/>
              </a:rPr>
              <a:t>Assess the local and global impacts of tectonic mega-disasters (12)</a:t>
            </a:r>
          </a:p>
          <a:p>
            <a:r>
              <a:rPr lang="en-GB" sz="1100" dirty="0">
                <a:cs typeface="Calibri" panose="020F0502020204030204"/>
              </a:rPr>
              <a:t>Assess the economic and human impacts of tectonic mega disasters (12)</a:t>
            </a:r>
          </a:p>
          <a:p>
            <a:r>
              <a:rPr lang="en-GB" sz="1100" dirty="0">
                <a:cs typeface="Calibri" panose="020F0502020204030204"/>
              </a:rPr>
              <a:t>Assess the view that we are living in a more hazardous world (12) </a:t>
            </a:r>
          </a:p>
          <a:p>
            <a:r>
              <a:rPr lang="en-GB" sz="1100" dirty="0">
                <a:cs typeface="Calibri" panose="020F0502020204030204"/>
              </a:rPr>
              <a:t>Assess the usefulness of theoretical frameworks in understanding the prediction, impact and management of tectonic hazards (12) </a:t>
            </a:r>
          </a:p>
          <a:p>
            <a:endParaRPr lang="en-GB" sz="1100" dirty="0">
              <a:cs typeface="Calibri" panose="020F0502020204030204"/>
            </a:endParaRPr>
          </a:p>
          <a:p>
            <a:endParaRPr lang="en-GB" sz="1100" dirty="0">
              <a:cs typeface="Calibri" panose="020F0502020204030204"/>
            </a:endParaRPr>
          </a:p>
          <a:p>
            <a:r>
              <a:rPr lang="en-GB" sz="1100" dirty="0">
                <a:cs typeface="Calibri" panose="020F0502020204030204"/>
              </a:rPr>
              <a:t>1.7 lends itself more to shorter answer questions where statistical analysis is relevant (particularly 1.7a and b). Page 52 and 48 show examples of skills based questions on this content. However 1.7c and how hydrometeorological hazards contribute to tectonic disasters can be quite tricky questions to answer so do go over this content. </a:t>
            </a:r>
          </a:p>
          <a:p>
            <a:endParaRPr lang="en-GB" sz="1100" dirty="0">
              <a:cs typeface="Calibri" panose="020F0502020204030204"/>
            </a:endParaRPr>
          </a:p>
          <a:p>
            <a:r>
              <a:rPr lang="en-GB" sz="1100" dirty="0">
                <a:cs typeface="Calibri" panose="020F0502020204030204"/>
              </a:rPr>
              <a:t>1.7 has been rarely examined since the spec has been published ….... </a:t>
            </a:r>
          </a:p>
          <a:p>
            <a:endParaRPr lang="en-GB" sz="1100" dirty="0"/>
          </a:p>
          <a:p>
            <a:endParaRPr lang="en-GB" sz="1100" dirty="0"/>
          </a:p>
          <a:p>
            <a:endParaRPr lang="en-GB" sz="1100" dirty="0"/>
          </a:p>
          <a:p>
            <a:r>
              <a:rPr lang="en-GB" sz="1100" dirty="0"/>
              <a:t>Textbook pages 51-62</a:t>
            </a:r>
            <a:endParaRPr lang="en-GB" sz="1100" dirty="0">
              <a:cs typeface="Calibri"/>
            </a:endParaRPr>
          </a:p>
          <a:p>
            <a:r>
              <a:rPr lang="en-GB" sz="1100" dirty="0"/>
              <a:t>The pages on the textbook are really useful for this! </a:t>
            </a:r>
          </a:p>
        </p:txBody>
      </p:sp>
      <p:pic>
        <p:nvPicPr>
          <p:cNvPr id="3" name="Picture 6" descr="Text&#10;&#10;Description automatically generated">
            <a:extLst>
              <a:ext uri="{FF2B5EF4-FFF2-40B4-BE49-F238E27FC236}">
                <a16:creationId xmlns:a16="http://schemas.microsoft.com/office/drawing/2014/main" id="{79413827-A13B-3918-754C-CF9FB232A4AB}"/>
              </a:ext>
            </a:extLst>
          </p:cNvPr>
          <p:cNvPicPr>
            <a:picLocks noChangeAspect="1"/>
          </p:cNvPicPr>
          <p:nvPr/>
        </p:nvPicPr>
        <p:blipFill>
          <a:blip r:embed="rId3"/>
          <a:stretch>
            <a:fillRect/>
          </a:stretch>
        </p:blipFill>
        <p:spPr>
          <a:xfrm>
            <a:off x="2146" y="363202"/>
            <a:ext cx="5297509" cy="4049514"/>
          </a:xfrm>
          <a:prstGeom prst="rect">
            <a:avLst/>
          </a:prstGeom>
        </p:spPr>
      </p:pic>
    </p:spTree>
    <p:extLst>
      <p:ext uri="{BB962C8B-B14F-4D97-AF65-F5344CB8AC3E}">
        <p14:creationId xmlns:p14="http://schemas.microsoft.com/office/powerpoint/2010/main" val="2744942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07C1-7D25-404C-9217-A14EC5889DC5}"/>
              </a:ext>
            </a:extLst>
          </p:cNvPr>
          <p:cNvSpPr>
            <a:spLocks noGrp="1"/>
          </p:cNvSpPr>
          <p:nvPr>
            <p:ph type="title"/>
          </p:nvPr>
        </p:nvSpPr>
        <p:spPr/>
        <p:txBody>
          <a:bodyPr/>
          <a:lstStyle/>
          <a:p>
            <a:r>
              <a:rPr lang="en-GB" dirty="0"/>
              <a:t>Coasts – 40 marks (6, 6, 8, 20) </a:t>
            </a:r>
          </a:p>
        </p:txBody>
      </p:sp>
      <p:sp>
        <p:nvSpPr>
          <p:cNvPr id="3" name="Content Placeholder 2">
            <a:extLst>
              <a:ext uri="{FF2B5EF4-FFF2-40B4-BE49-F238E27FC236}">
                <a16:creationId xmlns:a16="http://schemas.microsoft.com/office/drawing/2014/main" id="{DB232B7D-7E55-40FD-A694-EC134FA4AAF6}"/>
              </a:ext>
            </a:extLst>
          </p:cNvPr>
          <p:cNvSpPr>
            <a:spLocks noGrp="1"/>
          </p:cNvSpPr>
          <p:nvPr>
            <p:ph idx="1"/>
          </p:nvPr>
        </p:nvSpPr>
        <p:spPr/>
        <p:txBody>
          <a:bodyPr/>
          <a:lstStyle/>
          <a:p>
            <a:endParaRPr lang="en-GB"/>
          </a:p>
        </p:txBody>
      </p:sp>
      <p:pic>
        <p:nvPicPr>
          <p:cNvPr id="3074" name="Picture 2" descr="Coast - Wikipedia">
            <a:extLst>
              <a:ext uri="{FF2B5EF4-FFF2-40B4-BE49-F238E27FC236}">
                <a16:creationId xmlns:a16="http://schemas.microsoft.com/office/drawing/2014/main" id="{8C8449AA-F1E3-4168-913D-A493CF068B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34" y="3429000"/>
            <a:ext cx="4387146" cy="32861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oasts - Revision - Wingate Geography">
            <a:extLst>
              <a:ext uri="{FF2B5EF4-FFF2-40B4-BE49-F238E27FC236}">
                <a16:creationId xmlns:a16="http://schemas.microsoft.com/office/drawing/2014/main" id="{6B367FF8-505E-471D-9CE2-57761A5C26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365" y="1690688"/>
            <a:ext cx="4999371" cy="332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091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id="{B23F1F8F-9859-578E-0FBE-8A84C90A7846}"/>
              </a:ext>
            </a:extLst>
          </p:cNvPr>
          <p:cNvPicPr>
            <a:picLocks noChangeAspect="1"/>
          </p:cNvPicPr>
          <p:nvPr/>
        </p:nvPicPr>
        <p:blipFill>
          <a:blip r:embed="rId2"/>
          <a:stretch>
            <a:fillRect/>
          </a:stretch>
        </p:blipFill>
        <p:spPr>
          <a:xfrm>
            <a:off x="2146" y="275222"/>
            <a:ext cx="5726805" cy="6393414"/>
          </a:xfrm>
          <a:prstGeom prst="rect">
            <a:avLst/>
          </a:prstGeom>
        </p:spPr>
      </p:pic>
      <p:sp>
        <p:nvSpPr>
          <p:cNvPr id="4" name="TextBox 3">
            <a:extLst>
              <a:ext uri="{FF2B5EF4-FFF2-40B4-BE49-F238E27FC236}">
                <a16:creationId xmlns:a16="http://schemas.microsoft.com/office/drawing/2014/main" id="{35C60B42-E651-C497-76BE-37D0BAF9B307}"/>
              </a:ext>
            </a:extLst>
          </p:cNvPr>
          <p:cNvSpPr txBox="1"/>
          <p:nvPr/>
        </p:nvSpPr>
        <p:spPr>
          <a:xfrm>
            <a:off x="5938330" y="273892"/>
            <a:ext cx="6357151" cy="5170646"/>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Lessons 1 - 8</a:t>
            </a:r>
          </a:p>
          <a:p>
            <a:endParaRPr lang="en-GB" sz="1100" dirty="0"/>
          </a:p>
          <a:p>
            <a:r>
              <a:rPr lang="en-GB" sz="1100" dirty="0"/>
              <a:t>This section screams ‘resource’ to me. In short you could be given an image (like the ones on the following pages) and get asked exam questions such as:</a:t>
            </a:r>
            <a:endParaRPr lang="en-GB" sz="1100" dirty="0">
              <a:cs typeface="Calibri"/>
            </a:endParaRPr>
          </a:p>
          <a:p>
            <a:endParaRPr lang="en-GB" sz="1100" dirty="0">
              <a:cs typeface="Calibri"/>
            </a:endParaRPr>
          </a:p>
          <a:p>
            <a:r>
              <a:rPr lang="en-GB" sz="1100" dirty="0">
                <a:cs typeface="Calibri"/>
              </a:rPr>
              <a:t>Explain the features of the backshore and foreshore of the littoral zone shown in Figure 1 (6)</a:t>
            </a:r>
          </a:p>
          <a:p>
            <a:endParaRPr lang="en-GB" sz="1100" dirty="0">
              <a:cs typeface="Calibri"/>
            </a:endParaRPr>
          </a:p>
          <a:p>
            <a:r>
              <a:rPr lang="en-GB" sz="1100" dirty="0">
                <a:cs typeface="Calibri"/>
              </a:rPr>
              <a:t>Geology is a very important concept to understanding – particularly in terms of how it impacts the coastline (2b.2)</a:t>
            </a:r>
          </a:p>
          <a:p>
            <a:endParaRPr lang="en-GB" sz="1100" dirty="0">
              <a:cs typeface="Calibri"/>
            </a:endParaRPr>
          </a:p>
          <a:p>
            <a:r>
              <a:rPr lang="en-GB" sz="1100" dirty="0">
                <a:cs typeface="Calibri"/>
              </a:rPr>
              <a:t>Explain how geological structure influences the development of coastlines (6)</a:t>
            </a:r>
          </a:p>
          <a:p>
            <a:r>
              <a:rPr lang="en-GB" sz="1100" dirty="0">
                <a:cs typeface="Calibri"/>
              </a:rPr>
              <a:t>Explain how geological structure has influenced the development of the coastline shown in Figure 2 (6)</a:t>
            </a:r>
          </a:p>
          <a:p>
            <a:r>
              <a:rPr lang="en-GB" sz="1100" dirty="0">
                <a:cs typeface="Calibri"/>
              </a:rPr>
              <a:t>Explain how geological structure has influenced the development of the coastline shown in Figure 3 (6)</a:t>
            </a:r>
          </a:p>
          <a:p>
            <a:endParaRPr lang="en-GB" sz="1100" dirty="0">
              <a:cs typeface="Calibri"/>
            </a:endParaRPr>
          </a:p>
          <a:p>
            <a:r>
              <a:rPr lang="en-GB" sz="1100" dirty="0">
                <a:cs typeface="Calibri"/>
              </a:rPr>
              <a:t>Remember – if the question is directing you to explain how 'geological structure' has influenced a coastline – do refer to </a:t>
            </a:r>
            <a:r>
              <a:rPr lang="en-GB" sz="1100" i="1" dirty="0">
                <a:cs typeface="Calibri"/>
              </a:rPr>
              <a:t>other factors </a:t>
            </a:r>
            <a:r>
              <a:rPr lang="en-GB" sz="1100" dirty="0">
                <a:cs typeface="Calibri"/>
              </a:rPr>
              <a:t>you can see in the image. But also do refer to geological structure. Think – concordant or discordant coastline, what factors of erosion are prevalent, what role does vegetation play, are there differing rates of recession and why.....</a:t>
            </a:r>
          </a:p>
          <a:p>
            <a:endParaRPr lang="en-GB" sz="1100" dirty="0">
              <a:cs typeface="Calibri"/>
            </a:endParaRPr>
          </a:p>
          <a:p>
            <a:r>
              <a:rPr lang="en-GB" sz="1100" dirty="0">
                <a:cs typeface="Calibri"/>
              </a:rPr>
              <a:t>Evaluate the role of geological structure on influencing the morphology of coastlines (20)</a:t>
            </a:r>
          </a:p>
          <a:p>
            <a:endParaRPr lang="en-GB" sz="1100" dirty="0">
              <a:cs typeface="Calibri"/>
            </a:endParaRPr>
          </a:p>
          <a:p>
            <a:r>
              <a:rPr lang="en-GB" sz="1100" dirty="0">
                <a:cs typeface="Calibri"/>
              </a:rPr>
              <a:t>Interestingly 2b.3c sand dunes and salt marshes have been examined a lot at AS but not A2. Do revise them though, a common mistake that students make is to not use the names of specific vegetation within their answers. </a:t>
            </a:r>
          </a:p>
          <a:p>
            <a:endParaRPr lang="en-GB" sz="1100" dirty="0">
              <a:cs typeface="Calibri"/>
            </a:endParaRPr>
          </a:p>
          <a:p>
            <a:r>
              <a:rPr lang="en-GB" sz="1100" dirty="0">
                <a:cs typeface="Calibri"/>
              </a:rPr>
              <a:t>Explain how vegetation can bring stability to sandy coastlines (6) (refer to both sand dunes and salt marshes here)</a:t>
            </a:r>
          </a:p>
          <a:p>
            <a:endParaRPr lang="en-GB" sz="1100" dirty="0">
              <a:cs typeface="Calibri"/>
            </a:endParaRPr>
          </a:p>
          <a:p>
            <a:r>
              <a:rPr lang="en-GB" sz="1100" dirty="0">
                <a:cs typeface="Calibri"/>
              </a:rPr>
              <a:t>Pages 118-125</a:t>
            </a:r>
          </a:p>
          <a:p>
            <a:endParaRPr lang="en-GB" sz="1100" dirty="0">
              <a:cs typeface="Calibri"/>
            </a:endParaRPr>
          </a:p>
        </p:txBody>
      </p:sp>
    </p:spTree>
    <p:extLst>
      <p:ext uri="{BB962C8B-B14F-4D97-AF65-F5344CB8AC3E}">
        <p14:creationId xmlns:p14="http://schemas.microsoft.com/office/powerpoint/2010/main" val="1964177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CB32-E673-A3CD-3CE6-9203B311128B}"/>
              </a:ext>
            </a:extLst>
          </p:cNvPr>
          <p:cNvSpPr>
            <a:spLocks noGrp="1"/>
          </p:cNvSpPr>
          <p:nvPr>
            <p:ph type="title"/>
          </p:nvPr>
        </p:nvSpPr>
        <p:spPr/>
        <p:txBody>
          <a:bodyPr/>
          <a:lstStyle/>
          <a:p>
            <a:r>
              <a:rPr lang="en-US" dirty="0">
                <a:cs typeface="Calibri Light"/>
              </a:rPr>
              <a:t>Figure 1</a:t>
            </a:r>
            <a:endParaRPr lang="en-US" dirty="0"/>
          </a:p>
        </p:txBody>
      </p:sp>
      <p:pic>
        <p:nvPicPr>
          <p:cNvPr id="4" name="Picture 4" descr="Diagram&#10;&#10;Description automatically generated">
            <a:extLst>
              <a:ext uri="{FF2B5EF4-FFF2-40B4-BE49-F238E27FC236}">
                <a16:creationId xmlns:a16="http://schemas.microsoft.com/office/drawing/2014/main" id="{05AEAFA3-877A-8D10-1AB7-C7125EEC55C1}"/>
              </a:ext>
            </a:extLst>
          </p:cNvPr>
          <p:cNvPicPr>
            <a:picLocks noGrp="1" noChangeAspect="1"/>
          </p:cNvPicPr>
          <p:nvPr>
            <p:ph idx="1"/>
          </p:nvPr>
        </p:nvPicPr>
        <p:blipFill>
          <a:blip r:embed="rId2"/>
          <a:stretch>
            <a:fillRect/>
          </a:stretch>
        </p:blipFill>
        <p:spPr>
          <a:xfrm>
            <a:off x="2047875" y="2096294"/>
            <a:ext cx="8096250" cy="3810000"/>
          </a:xfrm>
        </p:spPr>
      </p:pic>
    </p:spTree>
    <p:extLst>
      <p:ext uri="{BB962C8B-B14F-4D97-AF65-F5344CB8AC3E}">
        <p14:creationId xmlns:p14="http://schemas.microsoft.com/office/powerpoint/2010/main" val="817747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A0E3-37FE-9583-0D12-AB33A637C2C6}"/>
              </a:ext>
            </a:extLst>
          </p:cNvPr>
          <p:cNvSpPr>
            <a:spLocks noGrp="1"/>
          </p:cNvSpPr>
          <p:nvPr>
            <p:ph type="title"/>
          </p:nvPr>
        </p:nvSpPr>
        <p:spPr/>
        <p:txBody>
          <a:bodyPr/>
          <a:lstStyle/>
          <a:p>
            <a:r>
              <a:rPr lang="en-US" dirty="0">
                <a:cs typeface="Calibri Light"/>
              </a:rPr>
              <a:t>Figure 2</a:t>
            </a:r>
            <a:endParaRPr lang="en-US" dirty="0"/>
          </a:p>
        </p:txBody>
      </p:sp>
      <p:sp>
        <p:nvSpPr>
          <p:cNvPr id="3" name="Content Placeholder 2">
            <a:extLst>
              <a:ext uri="{FF2B5EF4-FFF2-40B4-BE49-F238E27FC236}">
                <a16:creationId xmlns:a16="http://schemas.microsoft.com/office/drawing/2014/main" id="{692DCDCB-7A88-D6FE-62E4-10A6CFA97D42}"/>
              </a:ext>
            </a:extLst>
          </p:cNvPr>
          <p:cNvSpPr>
            <a:spLocks noGrp="1"/>
          </p:cNvSpPr>
          <p:nvPr>
            <p:ph idx="1"/>
          </p:nvPr>
        </p:nvSpPr>
        <p:spPr/>
        <p:txBody>
          <a:bodyPr/>
          <a:lstStyle/>
          <a:p>
            <a:endParaRPr lang="en-US"/>
          </a:p>
        </p:txBody>
      </p:sp>
      <p:pic>
        <p:nvPicPr>
          <p:cNvPr id="5" name="Picture 2" descr="Coast - Wikipedia">
            <a:extLst>
              <a:ext uri="{FF2B5EF4-FFF2-40B4-BE49-F238E27FC236}">
                <a16:creationId xmlns:a16="http://schemas.microsoft.com/office/drawing/2014/main" id="{A911E59E-77B2-05E4-20BD-1FC266559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5542" y="2098183"/>
            <a:ext cx="4387146"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238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041D3-8E64-9CE1-AD17-2D56BFAF4923}"/>
              </a:ext>
            </a:extLst>
          </p:cNvPr>
          <p:cNvSpPr>
            <a:spLocks noGrp="1"/>
          </p:cNvSpPr>
          <p:nvPr>
            <p:ph type="title"/>
          </p:nvPr>
        </p:nvSpPr>
        <p:spPr/>
        <p:txBody>
          <a:bodyPr/>
          <a:lstStyle/>
          <a:p>
            <a:r>
              <a:rPr lang="en-US" dirty="0">
                <a:cs typeface="Calibri Light"/>
              </a:rPr>
              <a:t>Figure 3</a:t>
            </a:r>
            <a:endParaRPr lang="en-US" dirty="0"/>
          </a:p>
        </p:txBody>
      </p:sp>
      <p:sp>
        <p:nvSpPr>
          <p:cNvPr id="3" name="Content Placeholder 2">
            <a:extLst>
              <a:ext uri="{FF2B5EF4-FFF2-40B4-BE49-F238E27FC236}">
                <a16:creationId xmlns:a16="http://schemas.microsoft.com/office/drawing/2014/main" id="{8467B287-1D6A-792F-8C41-E30101282568}"/>
              </a:ext>
            </a:extLst>
          </p:cNvPr>
          <p:cNvSpPr>
            <a:spLocks noGrp="1"/>
          </p:cNvSpPr>
          <p:nvPr>
            <p:ph idx="1"/>
          </p:nvPr>
        </p:nvSpPr>
        <p:spPr/>
        <p:txBody>
          <a:bodyPr/>
          <a:lstStyle/>
          <a:p>
            <a:endParaRPr lang="en-US"/>
          </a:p>
        </p:txBody>
      </p:sp>
      <p:pic>
        <p:nvPicPr>
          <p:cNvPr id="5" name="Picture 4" descr="Coasts - Revision - Wingate Geography">
            <a:extLst>
              <a:ext uri="{FF2B5EF4-FFF2-40B4-BE49-F238E27FC236}">
                <a16:creationId xmlns:a16="http://schemas.microsoft.com/office/drawing/2014/main" id="{946ADBE0-5064-111A-0066-9CB255CFBC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1365" y="1690688"/>
            <a:ext cx="4999371" cy="332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121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FF5CFB-4E6E-4C24-AB19-DDCE2721061C}"/>
              </a:ext>
            </a:extLst>
          </p:cNvPr>
          <p:cNvPicPr>
            <a:picLocks noChangeAspect="1"/>
          </p:cNvPicPr>
          <p:nvPr/>
        </p:nvPicPr>
        <p:blipFill rotWithShape="1">
          <a:blip r:embed="rId2"/>
          <a:srcRect l="36710" t="29240" r="37237" b="13216"/>
          <a:stretch/>
        </p:blipFill>
        <p:spPr>
          <a:xfrm>
            <a:off x="0" y="0"/>
            <a:ext cx="5245768" cy="6517471"/>
          </a:xfrm>
          <a:prstGeom prst="rect">
            <a:avLst/>
          </a:prstGeom>
        </p:spPr>
      </p:pic>
      <p:sp>
        <p:nvSpPr>
          <p:cNvPr id="6" name="TextBox 5">
            <a:extLst>
              <a:ext uri="{FF2B5EF4-FFF2-40B4-BE49-F238E27FC236}">
                <a16:creationId xmlns:a16="http://schemas.microsoft.com/office/drawing/2014/main" id="{A1BE50E7-728B-4007-84C1-BEC04E300993}"/>
              </a:ext>
            </a:extLst>
          </p:cNvPr>
          <p:cNvSpPr txBox="1"/>
          <p:nvPr/>
        </p:nvSpPr>
        <p:spPr>
          <a:xfrm>
            <a:off x="5401710" y="166568"/>
            <a:ext cx="6357151" cy="4154984"/>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Lessons 1, 5, 9, 10 and 11 are all relevant here</a:t>
            </a:r>
          </a:p>
          <a:p>
            <a:endParaRPr lang="en-GB" sz="1100" dirty="0"/>
          </a:p>
          <a:p>
            <a:r>
              <a:rPr lang="en-GB" sz="1100" dirty="0"/>
              <a:t>This section screams ‘resource’ to me. In short you could be given an image (like the ones on the following pages) and get asked exam questions such as:</a:t>
            </a:r>
          </a:p>
          <a:p>
            <a:endParaRPr lang="en-GB" sz="1100" dirty="0"/>
          </a:p>
          <a:p>
            <a:r>
              <a:rPr lang="en-GB" sz="1100" dirty="0"/>
              <a:t>Explain the role of erosional processes in creating the distinct landform shown in Figure 4 (6)</a:t>
            </a:r>
            <a:endParaRPr lang="en-GB" sz="1100">
              <a:cs typeface="Calibri"/>
            </a:endParaRPr>
          </a:p>
          <a:p>
            <a:r>
              <a:rPr lang="en-GB" sz="1100" dirty="0"/>
              <a:t>Explain the role of subaerial processes in creating the distinct landform shown in Figure 4 (6)</a:t>
            </a:r>
            <a:endParaRPr lang="en-GB" sz="1100">
              <a:cs typeface="Calibri" panose="020F0502020204030204"/>
            </a:endParaRPr>
          </a:p>
          <a:p>
            <a:r>
              <a:rPr lang="en-GB" sz="1100" dirty="0"/>
              <a:t>Explain the role of deposition and transport in creating the distinct landform shown in Figure 5 (6)</a:t>
            </a:r>
            <a:endParaRPr lang="en-GB" sz="1100" dirty="0">
              <a:cs typeface="Calibri" panose="020F0502020204030204"/>
            </a:endParaRPr>
          </a:p>
          <a:p>
            <a:endParaRPr lang="en-GB" sz="1100" dirty="0"/>
          </a:p>
          <a:p>
            <a:r>
              <a:rPr lang="en-GB" sz="1100" b="1" dirty="0"/>
              <a:t>Big tip: </a:t>
            </a:r>
            <a:r>
              <a:rPr lang="en-GB" sz="1100" dirty="0"/>
              <a:t>You should not just refer to the processes mentioned in the question in your answer. Study the image carefully in the exam if this is a resource question. What other processes are evident? Refer to them in your answer, </a:t>
            </a:r>
            <a:r>
              <a:rPr lang="en-GB" sz="1100" b="1" dirty="0"/>
              <a:t>and make sure you use evidence from the resource in your answer</a:t>
            </a:r>
            <a:r>
              <a:rPr lang="en-GB" sz="1100" dirty="0"/>
              <a:t> </a:t>
            </a:r>
            <a:r>
              <a:rPr lang="en-GB" sz="1100" i="1" dirty="0"/>
              <a:t>e.g. “as seen in the foreground of the image in Figure 1 there is a wave cut platform, this is created…..”</a:t>
            </a:r>
          </a:p>
          <a:p>
            <a:endParaRPr lang="en-GB" sz="1100" b="1" i="1" dirty="0"/>
          </a:p>
          <a:p>
            <a:r>
              <a:rPr lang="en-GB" sz="1100" dirty="0"/>
              <a:t>There is also the sediment cell concept in 2B.5c </a:t>
            </a:r>
          </a:p>
          <a:p>
            <a:r>
              <a:rPr lang="en-GB" sz="1100" dirty="0"/>
              <a:t>Question: Explain the sediment cell concept (6)</a:t>
            </a:r>
          </a:p>
          <a:p>
            <a:endParaRPr lang="en-GB" sz="1100" dirty="0"/>
          </a:p>
          <a:p>
            <a:r>
              <a:rPr lang="en-GB" sz="1100" dirty="0"/>
              <a:t>You would be required to use a case study here. Lesson 1 teaches you about The Wash which is sediment cell 3. You would need to be able to explain here how the coast can be treated as a system of inputs, processes and outputs. </a:t>
            </a:r>
          </a:p>
          <a:p>
            <a:endParaRPr lang="en-GB" sz="1100" dirty="0"/>
          </a:p>
          <a:p>
            <a:r>
              <a:rPr lang="en-GB" sz="1100" dirty="0"/>
              <a:t>Pages 126-139</a:t>
            </a:r>
          </a:p>
          <a:p>
            <a:endParaRPr lang="en-GB" sz="1100" dirty="0"/>
          </a:p>
          <a:p>
            <a:r>
              <a:rPr lang="en-GB" sz="1100" dirty="0"/>
              <a:t>This section could also see skills tests. Page 136, 132-133 have some useful activities on this. </a:t>
            </a:r>
          </a:p>
        </p:txBody>
      </p:sp>
    </p:spTree>
    <p:extLst>
      <p:ext uri="{BB962C8B-B14F-4D97-AF65-F5344CB8AC3E}">
        <p14:creationId xmlns:p14="http://schemas.microsoft.com/office/powerpoint/2010/main" val="3313150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ormation of a wave-cut (shore) platform">
            <a:extLst>
              <a:ext uri="{FF2B5EF4-FFF2-40B4-BE49-F238E27FC236}">
                <a16:creationId xmlns:a16="http://schemas.microsoft.com/office/drawing/2014/main" id="{78219BAD-FF8D-4FE6-9258-CB25B96C5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2927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0D5C6AA-0C51-4D46-95C0-834505AD0814}"/>
              </a:ext>
            </a:extLst>
          </p:cNvPr>
          <p:cNvSpPr txBox="1"/>
          <p:nvPr/>
        </p:nvSpPr>
        <p:spPr>
          <a:xfrm>
            <a:off x="170121" y="5482487"/>
            <a:ext cx="2721935" cy="369332"/>
          </a:xfrm>
          <a:prstGeom prst="rect">
            <a:avLst/>
          </a:prstGeom>
          <a:noFill/>
        </p:spPr>
        <p:txBody>
          <a:bodyPr wrap="square" lIns="91440" tIns="45720" rIns="91440" bIns="45720" rtlCol="0" anchor="t">
            <a:spAutoFit/>
          </a:bodyPr>
          <a:lstStyle/>
          <a:p>
            <a:r>
              <a:rPr lang="en-GB" b="1" dirty="0"/>
              <a:t>Figure 4</a:t>
            </a:r>
          </a:p>
        </p:txBody>
      </p:sp>
    </p:spTree>
    <p:extLst>
      <p:ext uri="{BB962C8B-B14F-4D97-AF65-F5344CB8AC3E}">
        <p14:creationId xmlns:p14="http://schemas.microsoft.com/office/powerpoint/2010/main" val="2676174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arewell Spit - Wikipedia">
            <a:extLst>
              <a:ext uri="{FF2B5EF4-FFF2-40B4-BE49-F238E27FC236}">
                <a16:creationId xmlns:a16="http://schemas.microsoft.com/office/drawing/2014/main" id="{2C19D2E1-49F9-4A1E-AB6B-DE39EC581D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958"/>
            <a:ext cx="925671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672B21F-556E-43C2-BA76-867F25931D07}"/>
              </a:ext>
            </a:extLst>
          </p:cNvPr>
          <p:cNvSpPr txBox="1"/>
          <p:nvPr/>
        </p:nvSpPr>
        <p:spPr>
          <a:xfrm>
            <a:off x="9470065" y="432022"/>
            <a:ext cx="2721935" cy="369332"/>
          </a:xfrm>
          <a:prstGeom prst="rect">
            <a:avLst/>
          </a:prstGeom>
          <a:noFill/>
        </p:spPr>
        <p:txBody>
          <a:bodyPr wrap="square" lIns="91440" tIns="45720" rIns="91440" bIns="45720" rtlCol="0" anchor="t">
            <a:spAutoFit/>
          </a:bodyPr>
          <a:lstStyle/>
          <a:p>
            <a:r>
              <a:rPr lang="en-GB" b="1" dirty="0"/>
              <a:t>Figure 5</a:t>
            </a:r>
          </a:p>
        </p:txBody>
      </p:sp>
    </p:spTree>
    <p:extLst>
      <p:ext uri="{BB962C8B-B14F-4D97-AF65-F5344CB8AC3E}">
        <p14:creationId xmlns:p14="http://schemas.microsoft.com/office/powerpoint/2010/main" val="618680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927CE-B247-4CC4-AC81-FC2F4AEBCD36}"/>
              </a:ext>
            </a:extLst>
          </p:cNvPr>
          <p:cNvPicPr>
            <a:picLocks noChangeAspect="1"/>
          </p:cNvPicPr>
          <p:nvPr/>
        </p:nvPicPr>
        <p:blipFill rotWithShape="1">
          <a:blip r:embed="rId2"/>
          <a:srcRect l="36715" t="27597" r="37558" b="34728"/>
          <a:stretch/>
        </p:blipFill>
        <p:spPr>
          <a:xfrm>
            <a:off x="0" y="223284"/>
            <a:ext cx="4572000" cy="3766088"/>
          </a:xfrm>
          <a:prstGeom prst="rect">
            <a:avLst/>
          </a:prstGeom>
        </p:spPr>
      </p:pic>
      <p:sp>
        <p:nvSpPr>
          <p:cNvPr id="3" name="TextBox 2">
            <a:extLst>
              <a:ext uri="{FF2B5EF4-FFF2-40B4-BE49-F238E27FC236}">
                <a16:creationId xmlns:a16="http://schemas.microsoft.com/office/drawing/2014/main" id="{1BD5468D-656E-4CA8-A9A4-F23600E44185}"/>
              </a:ext>
            </a:extLst>
          </p:cNvPr>
          <p:cNvSpPr txBox="1"/>
          <p:nvPr/>
        </p:nvSpPr>
        <p:spPr>
          <a:xfrm>
            <a:off x="5401710" y="166568"/>
            <a:ext cx="6357151" cy="50013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Lessons 12, 13, 15, 16, 17 are all relevant lessons here</a:t>
            </a:r>
          </a:p>
          <a:p>
            <a:endParaRPr lang="en-GB" sz="1100" dirty="0"/>
          </a:p>
          <a:p>
            <a:r>
              <a:rPr lang="en-GB" sz="1100" dirty="0"/>
              <a:t>This section is more likely to be an ‘explain’ or ‘evaluate’ question. It seems to deal with the key ideas of</a:t>
            </a:r>
            <a:r>
              <a:rPr lang="en-GB" sz="1100" i="1" dirty="0"/>
              <a:t> sea level change, coastal flooding and risk</a:t>
            </a:r>
            <a:r>
              <a:rPr lang="en-GB" sz="1100" dirty="0"/>
              <a:t>. Make sure you know case studies here and the factors which increase risk along coastlines. </a:t>
            </a:r>
          </a:p>
          <a:p>
            <a:endParaRPr lang="en-GB" sz="1100" dirty="0"/>
          </a:p>
          <a:p>
            <a:r>
              <a:rPr lang="en-GB" sz="1100" dirty="0"/>
              <a:t>Explain the factors which increase risk of coastal flooding (8)</a:t>
            </a:r>
          </a:p>
          <a:p>
            <a:r>
              <a:rPr lang="en-GB" sz="1100" dirty="0"/>
              <a:t>Explain the factors which increase sea level change (8)</a:t>
            </a:r>
          </a:p>
          <a:p>
            <a:r>
              <a:rPr lang="en-GB" sz="1100" dirty="0"/>
              <a:t>Explain the landforms which can be created by eustatic and isostatic sea level change (8) </a:t>
            </a:r>
          </a:p>
          <a:p>
            <a:r>
              <a:rPr lang="en-GB" sz="1100" dirty="0"/>
              <a:t>Explain how sea level change is creating increasing risk for some coastlines (8)</a:t>
            </a:r>
          </a:p>
          <a:p>
            <a:r>
              <a:rPr lang="en-GB" sz="1100" dirty="0"/>
              <a:t>Explain the human and physical factors which increase the risk of flooding for some coastlines (8) </a:t>
            </a:r>
          </a:p>
          <a:p>
            <a:r>
              <a:rPr lang="en-GB" sz="1100" dirty="0"/>
              <a:t>Explain how coastlines can be managed to minimise risk (8)</a:t>
            </a:r>
          </a:p>
          <a:p>
            <a:r>
              <a:rPr lang="en-GB" sz="1100" dirty="0"/>
              <a:t>Explain how the increased risk of flooding and sea level rise can create environmental refugees in some locations (8)</a:t>
            </a:r>
          </a:p>
          <a:p>
            <a:r>
              <a:rPr lang="en-GB" sz="1100" dirty="0"/>
              <a:t>Explain the consequences of the increasing risk of sea level rise and coastal recession (8) </a:t>
            </a:r>
          </a:p>
          <a:p>
            <a:endParaRPr lang="en-GB" sz="1100" dirty="0"/>
          </a:p>
          <a:p>
            <a:r>
              <a:rPr lang="en-GB" sz="1100" dirty="0"/>
              <a:t>Evaluate the factors which are increasing the risk of flooding for some coastlines (20) </a:t>
            </a:r>
          </a:p>
          <a:p>
            <a:r>
              <a:rPr lang="en-GB" sz="1100" dirty="0"/>
              <a:t>Evaluate the view that climate change is increasing the risk for some coastlines (20)</a:t>
            </a:r>
          </a:p>
          <a:p>
            <a:r>
              <a:rPr lang="en-GB" sz="1100" dirty="0"/>
              <a:t>Evaluate the role of climate change in increasing risk for some coastlines (20)</a:t>
            </a:r>
          </a:p>
          <a:p>
            <a:r>
              <a:rPr lang="en-GB" sz="1100" dirty="0"/>
              <a:t>Evaluate the view that the increasing risk of sea level rise and coastal recession has more serious consequences for developing nations than developed (20)</a:t>
            </a:r>
          </a:p>
          <a:p>
            <a:endParaRPr lang="en-GB" sz="1100" dirty="0"/>
          </a:p>
          <a:p>
            <a:r>
              <a:rPr lang="en-GB" sz="1100" dirty="0"/>
              <a:t>For all 20 mark questions noted above, even if the question is only directing you to ‘one’ factor e.g. climate change – you would be expected to bring in understanding from all aspects listed in the advance information here. </a:t>
            </a:r>
          </a:p>
          <a:p>
            <a:endParaRPr lang="en-GB" sz="1100" dirty="0"/>
          </a:p>
          <a:p>
            <a:r>
              <a:rPr lang="en-GB" sz="1100" dirty="0"/>
              <a:t>Have a definition of ‘risk’ ready to go for any introduction to the above questions. </a:t>
            </a:r>
          </a:p>
          <a:p>
            <a:endParaRPr lang="en-GB" sz="1100" dirty="0"/>
          </a:p>
          <a:p>
            <a:r>
              <a:rPr lang="en-GB" sz="1100" dirty="0"/>
              <a:t>Page 140-155 of your textbook </a:t>
            </a:r>
          </a:p>
        </p:txBody>
      </p:sp>
      <p:pic>
        <p:nvPicPr>
          <p:cNvPr id="4" name="Picture 3">
            <a:extLst>
              <a:ext uri="{FF2B5EF4-FFF2-40B4-BE49-F238E27FC236}">
                <a16:creationId xmlns:a16="http://schemas.microsoft.com/office/drawing/2014/main" id="{F281185D-CE1A-42B0-8F6E-26DF1F677A71}"/>
              </a:ext>
            </a:extLst>
          </p:cNvPr>
          <p:cNvPicPr>
            <a:picLocks noChangeAspect="1"/>
          </p:cNvPicPr>
          <p:nvPr/>
        </p:nvPicPr>
        <p:blipFill rotWithShape="1">
          <a:blip r:embed="rId2"/>
          <a:srcRect l="36890" t="66046" r="37907" b="10853"/>
          <a:stretch/>
        </p:blipFill>
        <p:spPr>
          <a:xfrm>
            <a:off x="127591" y="3989372"/>
            <a:ext cx="4409102" cy="2273205"/>
          </a:xfrm>
          <a:prstGeom prst="rect">
            <a:avLst/>
          </a:prstGeom>
        </p:spPr>
      </p:pic>
    </p:spTree>
    <p:extLst>
      <p:ext uri="{BB962C8B-B14F-4D97-AF65-F5344CB8AC3E}">
        <p14:creationId xmlns:p14="http://schemas.microsoft.com/office/powerpoint/2010/main" val="2856157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id="{7B01E972-A5FE-B7A6-D0FD-F6B5705DC54B}"/>
              </a:ext>
            </a:extLst>
          </p:cNvPr>
          <p:cNvPicPr>
            <a:picLocks noChangeAspect="1"/>
          </p:cNvPicPr>
          <p:nvPr/>
        </p:nvPicPr>
        <p:blipFill>
          <a:blip r:embed="rId2"/>
          <a:stretch>
            <a:fillRect/>
          </a:stretch>
        </p:blipFill>
        <p:spPr>
          <a:xfrm>
            <a:off x="163132" y="2245658"/>
            <a:ext cx="5501425" cy="1948120"/>
          </a:xfrm>
          <a:prstGeom prst="rect">
            <a:avLst/>
          </a:prstGeom>
        </p:spPr>
      </p:pic>
      <p:sp>
        <p:nvSpPr>
          <p:cNvPr id="4" name="TextBox 3">
            <a:extLst>
              <a:ext uri="{FF2B5EF4-FFF2-40B4-BE49-F238E27FC236}">
                <a16:creationId xmlns:a16="http://schemas.microsoft.com/office/drawing/2014/main" id="{CA418C59-9105-D16F-53E5-233F695D5E05}"/>
              </a:ext>
            </a:extLst>
          </p:cNvPr>
          <p:cNvSpPr txBox="1"/>
          <p:nvPr/>
        </p:nvSpPr>
        <p:spPr>
          <a:xfrm>
            <a:off x="5777344" y="789047"/>
            <a:ext cx="6357151" cy="2970044"/>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 14 – case study Nile Delta </a:t>
            </a:r>
          </a:p>
          <a:p>
            <a:endParaRPr lang="en-GB" sz="1100" dirty="0"/>
          </a:p>
          <a:p>
            <a:r>
              <a:rPr lang="en-GB" sz="1100" dirty="0"/>
              <a:t>This section is more likely to be an ‘explain’ or ‘evaluate’ question. It seems to deal with the key ideas of</a:t>
            </a:r>
            <a:r>
              <a:rPr lang="en-GB" sz="1100" i="1" dirty="0"/>
              <a:t> sea level change, coastal flooding and risk</a:t>
            </a:r>
            <a:r>
              <a:rPr lang="en-GB" sz="1100" dirty="0"/>
              <a:t>. Make sure you know case studies here and the factors which increase risk along coastlines. </a:t>
            </a:r>
          </a:p>
          <a:p>
            <a:endParaRPr lang="en-GB" sz="1100" dirty="0">
              <a:cs typeface="Calibri" panose="020F0502020204030204"/>
            </a:endParaRPr>
          </a:p>
          <a:p>
            <a:r>
              <a:rPr lang="en-GB" sz="1100" dirty="0">
                <a:cs typeface="Calibri" panose="020F0502020204030204"/>
              </a:rPr>
              <a:t>Explain how rates of recession at the coastline can be influenced by people (8)</a:t>
            </a:r>
          </a:p>
          <a:p>
            <a:r>
              <a:rPr lang="en-GB" sz="1100" dirty="0">
                <a:cs typeface="Calibri" panose="020F0502020204030204"/>
              </a:rPr>
              <a:t>Evaluate the causes of coastal recession (20)</a:t>
            </a:r>
          </a:p>
          <a:p>
            <a:endParaRPr lang="en-GB" sz="1100" dirty="0">
              <a:cs typeface="Calibri" panose="020F0502020204030204"/>
            </a:endParaRPr>
          </a:p>
          <a:p>
            <a:endParaRPr lang="en-GB" sz="1100" dirty="0">
              <a:cs typeface="Calibri" panose="020F0502020204030204"/>
            </a:endParaRPr>
          </a:p>
          <a:p>
            <a:r>
              <a:rPr lang="en-GB" sz="1100" dirty="0">
                <a:cs typeface="Calibri" panose="020F0502020204030204"/>
              </a:rPr>
              <a:t>Note you can refer to more than human causes with both questions above, and the content of these questions also relates to the previous slide 15 content. Remember that humans </a:t>
            </a:r>
            <a:r>
              <a:rPr lang="en-GB" sz="1100" i="1" dirty="0">
                <a:cs typeface="Calibri" panose="020F0502020204030204"/>
              </a:rPr>
              <a:t>exacerbate </a:t>
            </a:r>
            <a:r>
              <a:rPr lang="en-GB" sz="1100" dirty="0">
                <a:cs typeface="Calibri" panose="020F0502020204030204"/>
              </a:rPr>
              <a:t>the problems of coastal recession at the coastline.....BUT they can also solve the issue (with varying levels of success) through coastal management....</a:t>
            </a:r>
          </a:p>
          <a:p>
            <a:endParaRPr lang="en-GB" sz="1100" dirty="0"/>
          </a:p>
          <a:p>
            <a:endParaRPr lang="en-GB" sz="1100" dirty="0"/>
          </a:p>
          <a:p>
            <a:r>
              <a:rPr lang="en-GB" sz="1100" dirty="0"/>
              <a:t>Page 144-145</a:t>
            </a:r>
            <a:endParaRPr lang="en-GB" sz="1100" dirty="0">
              <a:cs typeface="Calibri"/>
            </a:endParaRPr>
          </a:p>
        </p:txBody>
      </p:sp>
    </p:spTree>
    <p:extLst>
      <p:ext uri="{BB962C8B-B14F-4D97-AF65-F5344CB8AC3E}">
        <p14:creationId xmlns:p14="http://schemas.microsoft.com/office/powerpoint/2010/main" val="3082133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id="{C3891433-7B5A-681F-C478-D4CBB6A60817}"/>
              </a:ext>
            </a:extLst>
          </p:cNvPr>
          <p:cNvPicPr>
            <a:picLocks noChangeAspect="1"/>
          </p:cNvPicPr>
          <p:nvPr/>
        </p:nvPicPr>
        <p:blipFill>
          <a:blip r:embed="rId2"/>
          <a:stretch>
            <a:fillRect/>
          </a:stretch>
        </p:blipFill>
        <p:spPr>
          <a:xfrm>
            <a:off x="216794" y="587757"/>
            <a:ext cx="5157989" cy="5789810"/>
          </a:xfrm>
          <a:prstGeom prst="rect">
            <a:avLst/>
          </a:prstGeom>
        </p:spPr>
      </p:pic>
      <p:sp>
        <p:nvSpPr>
          <p:cNvPr id="4" name="TextBox 3">
            <a:extLst>
              <a:ext uri="{FF2B5EF4-FFF2-40B4-BE49-F238E27FC236}">
                <a16:creationId xmlns:a16="http://schemas.microsoft.com/office/drawing/2014/main" id="{1D5C4D01-D3B7-3E9C-0FDC-56859D529D1C}"/>
              </a:ext>
            </a:extLst>
          </p:cNvPr>
          <p:cNvSpPr txBox="1"/>
          <p:nvPr/>
        </p:nvSpPr>
        <p:spPr>
          <a:xfrm>
            <a:off x="5476837" y="520737"/>
            <a:ext cx="6357151" cy="5678478"/>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Lessons 18-21 </a:t>
            </a:r>
          </a:p>
          <a:p>
            <a:endParaRPr lang="en-GB" sz="1100" dirty="0"/>
          </a:p>
          <a:p>
            <a:r>
              <a:rPr lang="en-GB" sz="1100" dirty="0"/>
              <a:t>This section is coastal management. Firstly know the difference between hard/soft management vs sustainable management....they are very different!</a:t>
            </a:r>
            <a:endParaRPr lang="en-GB" dirty="0">
              <a:cs typeface="Calibri" panose="020F0502020204030204"/>
            </a:endParaRPr>
          </a:p>
          <a:p>
            <a:endParaRPr lang="en-GB" sz="1100" dirty="0">
              <a:cs typeface="Calibri"/>
            </a:endParaRPr>
          </a:p>
          <a:p>
            <a:r>
              <a:rPr lang="en-GB" sz="1100" dirty="0">
                <a:cs typeface="Calibri"/>
              </a:rPr>
              <a:t>Hard/Soft: Walton on the Naze, </a:t>
            </a:r>
            <a:r>
              <a:rPr lang="en-GB" sz="1100" dirty="0" err="1">
                <a:cs typeface="Calibri"/>
              </a:rPr>
              <a:t>Happisburgh</a:t>
            </a:r>
            <a:endParaRPr lang="en-GB" sz="1100" dirty="0">
              <a:cs typeface="Calibri"/>
            </a:endParaRPr>
          </a:p>
          <a:p>
            <a:r>
              <a:rPr lang="en-GB" sz="1100" dirty="0">
                <a:cs typeface="Calibri"/>
              </a:rPr>
              <a:t>Shoreline management plans (Holistic): Holderness </a:t>
            </a:r>
          </a:p>
          <a:p>
            <a:r>
              <a:rPr lang="en-GB" sz="1100" dirty="0">
                <a:cs typeface="Calibri"/>
              </a:rPr>
              <a:t>ICZM (Holistic): Mediterranean coastline</a:t>
            </a:r>
          </a:p>
          <a:p>
            <a:r>
              <a:rPr lang="en-GB" sz="1100" dirty="0">
                <a:cs typeface="Calibri"/>
              </a:rPr>
              <a:t>Sustainable: Maldives Mangroves For Future </a:t>
            </a:r>
          </a:p>
          <a:p>
            <a:endParaRPr lang="en-GB" sz="1100" dirty="0">
              <a:cs typeface="Calibri"/>
            </a:endParaRPr>
          </a:p>
          <a:p>
            <a:r>
              <a:rPr lang="en-GB" sz="1100" dirty="0">
                <a:cs typeface="Calibri"/>
              </a:rPr>
              <a:t>Could be 8 mark content or 20 mark content</a:t>
            </a:r>
          </a:p>
          <a:p>
            <a:endParaRPr lang="en-GB" sz="1100" dirty="0">
              <a:cs typeface="Calibri"/>
            </a:endParaRPr>
          </a:p>
          <a:p>
            <a:r>
              <a:rPr lang="en-GB" sz="1100" dirty="0">
                <a:cs typeface="Calibri"/>
              </a:rPr>
              <a:t>Explain the different approaches to managing risk of coastal recession at coastlines (8)</a:t>
            </a:r>
          </a:p>
          <a:p>
            <a:r>
              <a:rPr lang="en-GB" sz="1100" dirty="0">
                <a:cs typeface="Calibri"/>
              </a:rPr>
              <a:t>Explain how hard and soft engineering strategies can be used to mange coastlines (8)</a:t>
            </a:r>
          </a:p>
          <a:p>
            <a:r>
              <a:rPr lang="en-GB" sz="1100" dirty="0">
                <a:cs typeface="Calibri"/>
              </a:rPr>
              <a:t>Explain how sustainable management can be used to manage coastal recession at coastlines (8)</a:t>
            </a:r>
          </a:p>
          <a:p>
            <a:r>
              <a:rPr lang="en-GB" sz="1100" dirty="0">
                <a:cs typeface="Calibri"/>
              </a:rPr>
              <a:t>Explain how ICZM strategies can be used to manage the risk of coastal recession at coastlines (8)</a:t>
            </a:r>
          </a:p>
          <a:p>
            <a:r>
              <a:rPr lang="en-GB" sz="1100" dirty="0">
                <a:cs typeface="Calibri"/>
              </a:rPr>
              <a:t>Explain how shoreline management plans can be used to manage the risk of coastal recession at coastlines (8)</a:t>
            </a:r>
          </a:p>
          <a:p>
            <a:r>
              <a:rPr lang="en-GB" sz="1100" dirty="0">
                <a:cs typeface="Calibri"/>
              </a:rPr>
              <a:t>Explain how policy decisions used to manage coastlines can create conflict (8) </a:t>
            </a:r>
          </a:p>
          <a:p>
            <a:endParaRPr lang="en-GB" sz="1100" dirty="0">
              <a:cs typeface="Calibri"/>
            </a:endParaRPr>
          </a:p>
          <a:p>
            <a:r>
              <a:rPr lang="en-GB" sz="1100" dirty="0">
                <a:cs typeface="Calibri"/>
              </a:rPr>
              <a:t>Evaluate the view that coastlines should be managed sustainably (20)</a:t>
            </a:r>
          </a:p>
          <a:p>
            <a:r>
              <a:rPr lang="en-GB" sz="1100" dirty="0">
                <a:cs typeface="Calibri"/>
              </a:rPr>
              <a:t>Evaluate the different approaches to managing coastlines (20)</a:t>
            </a:r>
          </a:p>
          <a:p>
            <a:r>
              <a:rPr lang="en-GB" sz="1100" dirty="0">
                <a:cs typeface="Calibri"/>
              </a:rPr>
              <a:t>Evaluate the consequences of holistic coastal management in creating conflict (20) </a:t>
            </a:r>
          </a:p>
          <a:p>
            <a:r>
              <a:rPr lang="en-GB" sz="1100" dirty="0">
                <a:cs typeface="Calibri"/>
              </a:rPr>
              <a:t>Evaluate the success of policies which are designed to manage the coastline holistically (20)</a:t>
            </a:r>
          </a:p>
          <a:p>
            <a:endParaRPr lang="en-GB" sz="1100" dirty="0">
              <a:cs typeface="Calibri"/>
            </a:endParaRPr>
          </a:p>
          <a:p>
            <a:r>
              <a:rPr lang="en-GB" sz="1100" dirty="0">
                <a:cs typeface="Calibri"/>
              </a:rPr>
              <a:t>With the evaluate questions – you can/should refer to both 2b.12 and 2b.13 case studies/examples in your answer where relevant </a:t>
            </a:r>
          </a:p>
          <a:p>
            <a:endParaRPr lang="en-GB" sz="1100" dirty="0">
              <a:cs typeface="Calibri"/>
            </a:endParaRPr>
          </a:p>
          <a:p>
            <a:r>
              <a:rPr lang="en-GB" sz="1100" dirty="0">
                <a:cs typeface="Calibri"/>
              </a:rPr>
              <a:t>Note the questions can explicitly direct you to managing flooding and/or recession – make sure you select the right case study for the right management strategy. E.g. Holderness is management for recession whereas Mangroves For Future is for flooding. </a:t>
            </a:r>
          </a:p>
          <a:p>
            <a:endParaRPr lang="en-GB" sz="1100" dirty="0">
              <a:cs typeface="Calibri"/>
            </a:endParaRPr>
          </a:p>
          <a:p>
            <a:r>
              <a:rPr lang="en-GB" sz="1100" dirty="0">
                <a:cs typeface="Calibri"/>
              </a:rPr>
              <a:t>Pages 152-163</a:t>
            </a:r>
          </a:p>
        </p:txBody>
      </p:sp>
    </p:spTree>
    <p:extLst>
      <p:ext uri="{BB962C8B-B14F-4D97-AF65-F5344CB8AC3E}">
        <p14:creationId xmlns:p14="http://schemas.microsoft.com/office/powerpoint/2010/main" val="526586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07C1-7D25-404C-9217-A14EC5889DC5}"/>
              </a:ext>
            </a:extLst>
          </p:cNvPr>
          <p:cNvSpPr>
            <a:spLocks noGrp="1"/>
          </p:cNvSpPr>
          <p:nvPr>
            <p:ph type="title"/>
          </p:nvPr>
        </p:nvSpPr>
        <p:spPr/>
        <p:txBody>
          <a:bodyPr/>
          <a:lstStyle/>
          <a:p>
            <a:r>
              <a:rPr lang="en-GB" dirty="0"/>
              <a:t>Physical Systems and Sustainability – Water and Carbon – 49 marks (3, 6, 8, 12, 20) </a:t>
            </a:r>
          </a:p>
        </p:txBody>
      </p:sp>
      <p:sp>
        <p:nvSpPr>
          <p:cNvPr id="3" name="Content Placeholder 2">
            <a:extLst>
              <a:ext uri="{FF2B5EF4-FFF2-40B4-BE49-F238E27FC236}">
                <a16:creationId xmlns:a16="http://schemas.microsoft.com/office/drawing/2014/main" id="{DB232B7D-7E55-40FD-A694-EC134FA4AAF6}"/>
              </a:ext>
            </a:extLst>
          </p:cNvPr>
          <p:cNvSpPr>
            <a:spLocks noGrp="1"/>
          </p:cNvSpPr>
          <p:nvPr>
            <p:ph idx="1"/>
          </p:nvPr>
        </p:nvSpPr>
        <p:spPr/>
        <p:txBody>
          <a:bodyPr/>
          <a:lstStyle/>
          <a:p>
            <a:endParaRPr lang="en-GB"/>
          </a:p>
        </p:txBody>
      </p:sp>
      <p:pic>
        <p:nvPicPr>
          <p:cNvPr id="7170" name="Picture 2" descr="Climate change research produced reasons for concern and hope in 2018 |  Stanford News">
            <a:extLst>
              <a:ext uri="{FF2B5EF4-FFF2-40B4-BE49-F238E27FC236}">
                <a16:creationId xmlns:a16="http://schemas.microsoft.com/office/drawing/2014/main" id="{D3A3C4C9-93DC-4C86-B6D0-23285FF41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4171" y="1690688"/>
            <a:ext cx="74295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060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raphical user interface, text&#10;&#10;Description automatically generated">
            <a:extLst>
              <a:ext uri="{FF2B5EF4-FFF2-40B4-BE49-F238E27FC236}">
                <a16:creationId xmlns:a16="http://schemas.microsoft.com/office/drawing/2014/main" id="{D4DF45F6-D5FC-E4B7-CC79-4EA318EC3D36}"/>
              </a:ext>
            </a:extLst>
          </p:cNvPr>
          <p:cNvPicPr>
            <a:picLocks noChangeAspect="1"/>
          </p:cNvPicPr>
          <p:nvPr/>
        </p:nvPicPr>
        <p:blipFill>
          <a:blip r:embed="rId2"/>
          <a:stretch>
            <a:fillRect/>
          </a:stretch>
        </p:blipFill>
        <p:spPr>
          <a:xfrm>
            <a:off x="259724" y="161235"/>
            <a:ext cx="5029200" cy="4346120"/>
          </a:xfrm>
          <a:prstGeom prst="rect">
            <a:avLst/>
          </a:prstGeom>
        </p:spPr>
      </p:pic>
      <p:pic>
        <p:nvPicPr>
          <p:cNvPr id="3" name="Picture 3" descr="Text&#10;&#10;Description automatically generated">
            <a:extLst>
              <a:ext uri="{FF2B5EF4-FFF2-40B4-BE49-F238E27FC236}">
                <a16:creationId xmlns:a16="http://schemas.microsoft.com/office/drawing/2014/main" id="{9A4BA5B7-657F-BA68-D49D-6DE719EE44B5}"/>
              </a:ext>
            </a:extLst>
          </p:cNvPr>
          <p:cNvPicPr>
            <a:picLocks noChangeAspect="1"/>
          </p:cNvPicPr>
          <p:nvPr/>
        </p:nvPicPr>
        <p:blipFill>
          <a:blip r:embed="rId3"/>
          <a:stretch>
            <a:fillRect/>
          </a:stretch>
        </p:blipFill>
        <p:spPr>
          <a:xfrm>
            <a:off x="259724" y="4377492"/>
            <a:ext cx="4717960" cy="1934482"/>
          </a:xfrm>
          <a:prstGeom prst="rect">
            <a:avLst/>
          </a:prstGeom>
        </p:spPr>
      </p:pic>
      <p:sp>
        <p:nvSpPr>
          <p:cNvPr id="5" name="TextBox 4">
            <a:extLst>
              <a:ext uri="{FF2B5EF4-FFF2-40B4-BE49-F238E27FC236}">
                <a16:creationId xmlns:a16="http://schemas.microsoft.com/office/drawing/2014/main" id="{8ED41CDA-4A86-5331-31C6-3D3663FB38D3}"/>
              </a:ext>
            </a:extLst>
          </p:cNvPr>
          <p:cNvSpPr txBox="1"/>
          <p:nvPr/>
        </p:nvSpPr>
        <p:spPr>
          <a:xfrm>
            <a:off x="5401710" y="166568"/>
            <a:ext cx="6357151" cy="3816429"/>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Lessons 1-6</a:t>
            </a:r>
          </a:p>
          <a:p>
            <a:r>
              <a:rPr lang="en-GB" sz="1100" dirty="0">
                <a:cs typeface="Calibri"/>
              </a:rPr>
              <a:t>Case study: River regimes: Yukon, Amazon and Mississippi </a:t>
            </a:r>
          </a:p>
          <a:p>
            <a:endParaRPr lang="en-GB" sz="1100" dirty="0">
              <a:cs typeface="Calibri"/>
            </a:endParaRPr>
          </a:p>
          <a:p>
            <a:r>
              <a:rPr lang="en-GB" sz="1100" dirty="0">
                <a:cs typeface="Calibri"/>
              </a:rPr>
              <a:t>The 3 mark question of this paper is sometimes resource based and based on your understanding of a 'cycle' </a:t>
            </a:r>
            <a:endParaRPr lang="en-GB" sz="1100" dirty="0"/>
          </a:p>
          <a:p>
            <a:r>
              <a:rPr lang="en-GB" sz="1100" dirty="0">
                <a:cs typeface="Calibri" panose="020F0502020204030204"/>
              </a:rPr>
              <a:t>e.g. Study Figure 1, explain how the global hydrological cycle is closed (3)</a:t>
            </a:r>
          </a:p>
          <a:p>
            <a:r>
              <a:rPr lang="en-GB" sz="1100" dirty="0">
                <a:cs typeface="Calibri" panose="020F0502020204030204"/>
              </a:rPr>
              <a:t>Study Figure 1, explain how the hydrological cycle is a mix of inputs, flows and outputs (3)</a:t>
            </a:r>
          </a:p>
          <a:p>
            <a:endParaRPr lang="en-GB" sz="1100" dirty="0">
              <a:cs typeface="Calibri" panose="020F0502020204030204"/>
            </a:endParaRPr>
          </a:p>
          <a:p>
            <a:r>
              <a:rPr lang="en-GB" sz="1100" dirty="0">
                <a:cs typeface="Calibri" panose="020F0502020204030204"/>
              </a:rPr>
              <a:t>Explain how the drainage basin is an open system within the global hydrological cycle (6)</a:t>
            </a:r>
          </a:p>
          <a:p>
            <a:endParaRPr lang="en-GB" sz="1100" dirty="0">
              <a:cs typeface="Calibri" panose="020F0502020204030204"/>
            </a:endParaRPr>
          </a:p>
          <a:p>
            <a:r>
              <a:rPr lang="en-GB" sz="1100" dirty="0">
                <a:cs typeface="Calibri" panose="020F0502020204030204"/>
              </a:rPr>
              <a:t>5.3 is often a source (excuse the pun) of difficulty for students. But they are quite simple. You just need to know why different river discharge varies (the spec identifies the different factors). I would suggest for each of the three case studies you know how and why they vary between one another. </a:t>
            </a:r>
          </a:p>
          <a:p>
            <a:endParaRPr lang="en-GB" sz="1100" dirty="0">
              <a:cs typeface="Calibri" panose="020F0502020204030204"/>
            </a:endParaRPr>
          </a:p>
          <a:p>
            <a:r>
              <a:rPr lang="en-GB" sz="1100" dirty="0">
                <a:cs typeface="Calibri" panose="020F0502020204030204"/>
              </a:rPr>
              <a:t>In regards to storm hydrographs page. 36-37 of the textbook explains this content simply and clearly </a:t>
            </a:r>
          </a:p>
          <a:p>
            <a:endParaRPr lang="en-GB" sz="1100" dirty="0">
              <a:cs typeface="Calibri" panose="020F0502020204030204"/>
            </a:endParaRPr>
          </a:p>
          <a:p>
            <a:r>
              <a:rPr lang="en-GB" sz="1100" dirty="0">
                <a:cs typeface="Calibri" panose="020F0502020204030204"/>
              </a:rPr>
              <a:t>Explain how river regimes vary (8)</a:t>
            </a:r>
          </a:p>
          <a:p>
            <a:r>
              <a:rPr lang="en-GB" sz="1100" dirty="0">
                <a:cs typeface="Calibri" panose="020F0502020204030204"/>
              </a:rPr>
              <a:t>Study Figure 2, explain the reasons for the difference in shapes between storm hydrographs (6)</a:t>
            </a:r>
          </a:p>
          <a:p>
            <a:endParaRPr lang="en-GB" sz="1100" dirty="0">
              <a:cs typeface="Calibri" panose="020F0502020204030204"/>
            </a:endParaRPr>
          </a:p>
          <a:p>
            <a:r>
              <a:rPr lang="en-GB" sz="1100" dirty="0">
                <a:cs typeface="Calibri" panose="020F0502020204030204"/>
              </a:rPr>
              <a:t>Page 24 - 39</a:t>
            </a:r>
          </a:p>
          <a:p>
            <a:endParaRPr lang="en-GB" sz="1100" dirty="0">
              <a:cs typeface="Calibri" panose="020F0502020204030204"/>
            </a:endParaRPr>
          </a:p>
          <a:p>
            <a:endParaRPr lang="en-GB" sz="1100" dirty="0">
              <a:cs typeface="Calibri" panose="020F0502020204030204"/>
            </a:endParaRPr>
          </a:p>
          <a:p>
            <a:endParaRPr lang="en-GB" sz="1100" dirty="0">
              <a:cs typeface="Calibri" panose="020F0502020204030204"/>
            </a:endParaRPr>
          </a:p>
        </p:txBody>
      </p:sp>
    </p:spTree>
    <p:extLst>
      <p:ext uri="{BB962C8B-B14F-4D97-AF65-F5344CB8AC3E}">
        <p14:creationId xmlns:p14="http://schemas.microsoft.com/office/powerpoint/2010/main" val="2053570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813A5-0E14-6B26-6E94-8B5742F13C55}"/>
              </a:ext>
            </a:extLst>
          </p:cNvPr>
          <p:cNvSpPr>
            <a:spLocks noGrp="1"/>
          </p:cNvSpPr>
          <p:nvPr>
            <p:ph type="title"/>
          </p:nvPr>
        </p:nvSpPr>
        <p:spPr/>
        <p:txBody>
          <a:bodyPr/>
          <a:lstStyle/>
          <a:p>
            <a:r>
              <a:rPr lang="en-US" dirty="0">
                <a:cs typeface="Calibri Light"/>
              </a:rPr>
              <a:t>Figure 1</a:t>
            </a:r>
            <a:endParaRPr lang="en-US" dirty="0"/>
          </a:p>
        </p:txBody>
      </p:sp>
      <p:pic>
        <p:nvPicPr>
          <p:cNvPr id="4" name="Picture 4" descr="Diagram&#10;&#10;Description automatically generated">
            <a:extLst>
              <a:ext uri="{FF2B5EF4-FFF2-40B4-BE49-F238E27FC236}">
                <a16:creationId xmlns:a16="http://schemas.microsoft.com/office/drawing/2014/main" id="{9D3D8922-EF5F-42D2-D0E5-E8AE4B501FBA}"/>
              </a:ext>
            </a:extLst>
          </p:cNvPr>
          <p:cNvPicPr>
            <a:picLocks noGrp="1" noChangeAspect="1"/>
          </p:cNvPicPr>
          <p:nvPr>
            <p:ph idx="1"/>
          </p:nvPr>
        </p:nvPicPr>
        <p:blipFill>
          <a:blip r:embed="rId2"/>
          <a:stretch>
            <a:fillRect/>
          </a:stretch>
        </p:blipFill>
        <p:spPr>
          <a:xfrm>
            <a:off x="2162175" y="2001044"/>
            <a:ext cx="7867650" cy="4000500"/>
          </a:xfrm>
        </p:spPr>
      </p:pic>
    </p:spTree>
    <p:extLst>
      <p:ext uri="{BB962C8B-B14F-4D97-AF65-F5344CB8AC3E}">
        <p14:creationId xmlns:p14="http://schemas.microsoft.com/office/powerpoint/2010/main" val="1732178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FBB79-3897-5156-D6F0-BDAD76DF71D4}"/>
              </a:ext>
            </a:extLst>
          </p:cNvPr>
          <p:cNvSpPr>
            <a:spLocks noGrp="1"/>
          </p:cNvSpPr>
          <p:nvPr>
            <p:ph type="title"/>
          </p:nvPr>
        </p:nvSpPr>
        <p:spPr/>
        <p:txBody>
          <a:bodyPr/>
          <a:lstStyle/>
          <a:p>
            <a:r>
              <a:rPr lang="en-US" dirty="0">
                <a:cs typeface="Calibri Light"/>
              </a:rPr>
              <a:t>Figure 2</a:t>
            </a:r>
            <a:endParaRPr lang="en-US" dirty="0"/>
          </a:p>
        </p:txBody>
      </p:sp>
      <p:pic>
        <p:nvPicPr>
          <p:cNvPr id="4" name="Picture 4" descr="Chart, line chart&#10;&#10;Description automatically generated">
            <a:extLst>
              <a:ext uri="{FF2B5EF4-FFF2-40B4-BE49-F238E27FC236}">
                <a16:creationId xmlns:a16="http://schemas.microsoft.com/office/drawing/2014/main" id="{FADAEF39-675F-1777-F478-1AF1521008C5}"/>
              </a:ext>
            </a:extLst>
          </p:cNvPr>
          <p:cNvPicPr>
            <a:picLocks noGrp="1" noChangeAspect="1"/>
          </p:cNvPicPr>
          <p:nvPr>
            <p:ph idx="1"/>
          </p:nvPr>
        </p:nvPicPr>
        <p:blipFill>
          <a:blip r:embed="rId2"/>
          <a:stretch>
            <a:fillRect/>
          </a:stretch>
        </p:blipFill>
        <p:spPr>
          <a:xfrm>
            <a:off x="2916897" y="1825625"/>
            <a:ext cx="6358205" cy="4351338"/>
          </a:xfrm>
        </p:spPr>
      </p:pic>
    </p:spTree>
    <p:extLst>
      <p:ext uri="{BB962C8B-B14F-4D97-AF65-F5344CB8AC3E}">
        <p14:creationId xmlns:p14="http://schemas.microsoft.com/office/powerpoint/2010/main" val="3672519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FE46A3-64EA-43FD-8A02-F1468B0C8650}"/>
              </a:ext>
            </a:extLst>
          </p:cNvPr>
          <p:cNvPicPr>
            <a:picLocks noChangeAspect="1"/>
          </p:cNvPicPr>
          <p:nvPr/>
        </p:nvPicPr>
        <p:blipFill rotWithShape="1">
          <a:blip r:embed="rId2"/>
          <a:srcRect l="37326" t="28372" r="38343" b="36279"/>
          <a:stretch/>
        </p:blipFill>
        <p:spPr>
          <a:xfrm>
            <a:off x="95693" y="659219"/>
            <a:ext cx="5035217" cy="4114800"/>
          </a:xfrm>
          <a:prstGeom prst="rect">
            <a:avLst/>
          </a:prstGeom>
        </p:spPr>
      </p:pic>
      <p:sp>
        <p:nvSpPr>
          <p:cNvPr id="4" name="TextBox 3">
            <a:extLst>
              <a:ext uri="{FF2B5EF4-FFF2-40B4-BE49-F238E27FC236}">
                <a16:creationId xmlns:a16="http://schemas.microsoft.com/office/drawing/2014/main" id="{32C6CCAE-5590-471E-A1EC-E40CFDC43830}"/>
              </a:ext>
            </a:extLst>
          </p:cNvPr>
          <p:cNvSpPr txBox="1"/>
          <p:nvPr/>
        </p:nvSpPr>
        <p:spPr>
          <a:xfrm>
            <a:off x="5401710" y="166568"/>
            <a:ext cx="6357151" cy="398570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Lessons 7, 8, 9 and 10</a:t>
            </a:r>
          </a:p>
          <a:p>
            <a:endParaRPr lang="en-GB" sz="1100" dirty="0"/>
          </a:p>
          <a:p>
            <a:r>
              <a:rPr lang="en-GB" sz="1100" dirty="0"/>
              <a:t>Remember surpluses = flooding and deficits = drought. Definitely revise the causes and impacts of both. ENSO is a key area of understanding here. </a:t>
            </a:r>
          </a:p>
          <a:p>
            <a:endParaRPr lang="en-GB" sz="1100" dirty="0"/>
          </a:p>
          <a:p>
            <a:r>
              <a:rPr lang="en-GB" sz="1100" dirty="0"/>
              <a:t>Explain the impacts that surpluses and deficits may have on people (8)</a:t>
            </a:r>
          </a:p>
          <a:p>
            <a:r>
              <a:rPr lang="en-GB" sz="1100" dirty="0"/>
              <a:t>Explain the causes of drought (6)</a:t>
            </a:r>
          </a:p>
          <a:p>
            <a:r>
              <a:rPr lang="en-GB" sz="1100" dirty="0"/>
              <a:t>Explain the causes of flooding (6)</a:t>
            </a:r>
          </a:p>
          <a:p>
            <a:r>
              <a:rPr lang="en-GB" sz="1100" dirty="0"/>
              <a:t>Explain the human and physical factors which create surpluses in the water cycle (8)</a:t>
            </a:r>
          </a:p>
          <a:p>
            <a:r>
              <a:rPr lang="en-GB" sz="1100" dirty="0"/>
              <a:t>Explain the human and physical factors which create deficits in the water cycle (8)</a:t>
            </a:r>
          </a:p>
          <a:p>
            <a:r>
              <a:rPr lang="en-GB" sz="1100" dirty="0"/>
              <a:t>Explain the meteorological causes of flooding (8)</a:t>
            </a:r>
            <a:br>
              <a:rPr lang="en-GB" sz="1100" dirty="0"/>
            </a:br>
            <a:r>
              <a:rPr lang="en-GB" sz="1100" dirty="0"/>
              <a:t>Explain the meteorological causes of drought (8)</a:t>
            </a:r>
          </a:p>
          <a:p>
            <a:r>
              <a:rPr lang="en-GB" sz="1100" dirty="0"/>
              <a:t>Explain the role of ENSO in creating surpluses and deficits in the water cycle (8) </a:t>
            </a:r>
          </a:p>
          <a:p>
            <a:r>
              <a:rPr lang="en-GB" sz="1100" dirty="0"/>
              <a:t>Assess the human and physical causes of drought (12)</a:t>
            </a:r>
          </a:p>
          <a:p>
            <a:r>
              <a:rPr lang="en-GB" sz="1100" dirty="0"/>
              <a:t>Assess the human and physical causes of flooding (12)</a:t>
            </a:r>
          </a:p>
          <a:p>
            <a:r>
              <a:rPr lang="en-GB" sz="1100" dirty="0"/>
              <a:t>Assess the impacts of drought on people (12)</a:t>
            </a:r>
          </a:p>
          <a:p>
            <a:r>
              <a:rPr lang="en-GB" sz="1100" dirty="0"/>
              <a:t>Assess the impacts of flooding on people (12) </a:t>
            </a:r>
          </a:p>
          <a:p>
            <a:endParaRPr lang="en-GB" sz="1100" dirty="0"/>
          </a:p>
          <a:p>
            <a:r>
              <a:rPr lang="en-GB" sz="1100" dirty="0"/>
              <a:t>This could be a short 3 mark skills question on a water budget where you may be asked a simple maths question on surpluses and deficits e.g. textbook </a:t>
            </a:r>
            <a:r>
              <a:rPr lang="en-GB" sz="1100" dirty="0" err="1"/>
              <a:t>pg</a:t>
            </a:r>
            <a:r>
              <a:rPr lang="en-GB" sz="1100" dirty="0"/>
              <a:t> 44 has a simple diagram of ENSO and you could be asked to do activity 1 or 2 on page 44 (do this as good practice). Also attempt the activity on page 48</a:t>
            </a:r>
          </a:p>
          <a:p>
            <a:endParaRPr lang="en-GB" sz="1100" dirty="0"/>
          </a:p>
          <a:p>
            <a:r>
              <a:rPr lang="en-GB" sz="1100" dirty="0"/>
              <a:t>Page 40-54 of your textbook</a:t>
            </a:r>
          </a:p>
        </p:txBody>
      </p:sp>
    </p:spTree>
    <p:extLst>
      <p:ext uri="{BB962C8B-B14F-4D97-AF65-F5344CB8AC3E}">
        <p14:creationId xmlns:p14="http://schemas.microsoft.com/office/powerpoint/2010/main" val="3040833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66D99A-924E-4105-B66B-979678DE9837}"/>
              </a:ext>
            </a:extLst>
          </p:cNvPr>
          <p:cNvSpPr txBox="1"/>
          <p:nvPr/>
        </p:nvSpPr>
        <p:spPr>
          <a:xfrm>
            <a:off x="5571831" y="304792"/>
            <a:ext cx="6357151" cy="4154984"/>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GB" sz="1100" dirty="0"/>
              <a:t>Lesson 11</a:t>
            </a:r>
          </a:p>
          <a:p>
            <a:endParaRPr lang="en-GB" sz="1100" dirty="0"/>
          </a:p>
          <a:p>
            <a:r>
              <a:rPr lang="en-GB" sz="1100" dirty="0"/>
              <a:t>Explain the impacts of climate change on the water cycle (8)</a:t>
            </a:r>
          </a:p>
          <a:p>
            <a:r>
              <a:rPr lang="en-GB" sz="1100" dirty="0"/>
              <a:t>Explain how climate change will affect the stores and flows within the water cycle (8)</a:t>
            </a:r>
          </a:p>
          <a:p>
            <a:r>
              <a:rPr lang="en-GB" sz="1100" dirty="0"/>
              <a:t>Explain how permafrost will be affected by climate change (6)</a:t>
            </a:r>
          </a:p>
          <a:p>
            <a:r>
              <a:rPr lang="en-GB" sz="1100" dirty="0"/>
              <a:t>Explain how snow and glacier mass will be affected by climate change (6)</a:t>
            </a:r>
          </a:p>
          <a:p>
            <a:r>
              <a:rPr lang="en-GB" sz="1100" dirty="0"/>
              <a:t>Explain how soil moisture level will be affected by climate change (6)</a:t>
            </a:r>
          </a:p>
          <a:p>
            <a:r>
              <a:rPr lang="en-GB" sz="1100" dirty="0">
                <a:cs typeface="Calibri" panose="020F0502020204030204"/>
              </a:rPr>
              <a:t>Explain how climate change can cause concerns over the security of water (6) </a:t>
            </a:r>
          </a:p>
          <a:p>
            <a:endParaRPr lang="en-GB" sz="1100" dirty="0"/>
          </a:p>
          <a:p>
            <a:r>
              <a:rPr lang="en-GB" sz="1100" dirty="0"/>
              <a:t>Anything ‘climate change’ could be a 20 mark question</a:t>
            </a:r>
          </a:p>
          <a:p>
            <a:endParaRPr lang="en-GB" sz="1100" dirty="0"/>
          </a:p>
          <a:p>
            <a:r>
              <a:rPr lang="en-GB" sz="1100" dirty="0"/>
              <a:t>e.g. </a:t>
            </a:r>
          </a:p>
          <a:p>
            <a:r>
              <a:rPr lang="en-GB" sz="1100" dirty="0"/>
              <a:t>Evaluate how climate change may have both local and global impacts on the hydrological cycle (20)</a:t>
            </a:r>
          </a:p>
          <a:p>
            <a:r>
              <a:rPr lang="en-GB" sz="1100" dirty="0"/>
              <a:t>Evaluate how the impacts of climate change on the water cycle will vary (20) </a:t>
            </a:r>
          </a:p>
          <a:p>
            <a:endParaRPr lang="en-GB" sz="1100" dirty="0"/>
          </a:p>
          <a:p>
            <a:r>
              <a:rPr lang="en-GB" sz="1100" dirty="0"/>
              <a:t>Make sure you revise the impacts with reference to locations. </a:t>
            </a:r>
          </a:p>
          <a:p>
            <a:r>
              <a:rPr lang="en-GB" sz="1100" dirty="0"/>
              <a:t>Page 55-57 of your textbook covers this. </a:t>
            </a:r>
          </a:p>
          <a:p>
            <a:endParaRPr lang="en-GB" sz="1100" dirty="0"/>
          </a:p>
          <a:p>
            <a:r>
              <a:rPr lang="en-GB" sz="1100" dirty="0"/>
              <a:t>Remember the impacts of climate change vary both spatially and temporally. The impacts are greatest in some locations (polar regions e.g. melting of permafrost and poorer nations) than others. Impacts are likely to become increased in the future (temporally), but also, the impacts in the future are uncertain due to there being a lag between cause and impact and also how humans may act on the issue. Draw this out as an argument in a 20 mark question. </a:t>
            </a:r>
          </a:p>
          <a:p>
            <a:endParaRPr lang="en-GB" sz="1100" dirty="0"/>
          </a:p>
        </p:txBody>
      </p:sp>
      <p:pic>
        <p:nvPicPr>
          <p:cNvPr id="2" name="Picture 4" descr="Text&#10;&#10;Description automatically generated">
            <a:extLst>
              <a:ext uri="{FF2B5EF4-FFF2-40B4-BE49-F238E27FC236}">
                <a16:creationId xmlns:a16="http://schemas.microsoft.com/office/drawing/2014/main" id="{390C6958-5F9C-65F9-6788-E41CA0653A9E}"/>
              </a:ext>
            </a:extLst>
          </p:cNvPr>
          <p:cNvPicPr>
            <a:picLocks noChangeAspect="1"/>
          </p:cNvPicPr>
          <p:nvPr/>
        </p:nvPicPr>
        <p:blipFill>
          <a:blip r:embed="rId2"/>
          <a:stretch>
            <a:fillRect/>
          </a:stretch>
        </p:blipFill>
        <p:spPr>
          <a:xfrm>
            <a:off x="45076" y="482501"/>
            <a:ext cx="5286777" cy="1761027"/>
          </a:xfrm>
          <a:prstGeom prst="rect">
            <a:avLst/>
          </a:prstGeom>
        </p:spPr>
      </p:pic>
    </p:spTree>
    <p:extLst>
      <p:ext uri="{BB962C8B-B14F-4D97-AF65-F5344CB8AC3E}">
        <p14:creationId xmlns:p14="http://schemas.microsoft.com/office/powerpoint/2010/main" val="6798212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E684D0-A0FC-468B-8348-3843065C05F0}"/>
              </a:ext>
            </a:extLst>
          </p:cNvPr>
          <p:cNvPicPr>
            <a:picLocks noChangeAspect="1"/>
          </p:cNvPicPr>
          <p:nvPr/>
        </p:nvPicPr>
        <p:blipFill>
          <a:blip r:embed="rId2"/>
          <a:stretch>
            <a:fillRect/>
          </a:stretch>
        </p:blipFill>
        <p:spPr>
          <a:xfrm>
            <a:off x="194735" y="167060"/>
            <a:ext cx="5509737" cy="6690940"/>
          </a:xfrm>
          <a:prstGeom prst="rect">
            <a:avLst/>
          </a:prstGeom>
        </p:spPr>
      </p:pic>
      <p:sp>
        <p:nvSpPr>
          <p:cNvPr id="3" name="TextBox 2">
            <a:extLst>
              <a:ext uri="{FF2B5EF4-FFF2-40B4-BE49-F238E27FC236}">
                <a16:creationId xmlns:a16="http://schemas.microsoft.com/office/drawing/2014/main" id="{85C94741-571D-4430-A06B-8888B6AD415D}"/>
              </a:ext>
            </a:extLst>
          </p:cNvPr>
          <p:cNvSpPr txBox="1"/>
          <p:nvPr/>
        </p:nvSpPr>
        <p:spPr>
          <a:xfrm>
            <a:off x="5704472" y="80843"/>
            <a:ext cx="6357151" cy="60170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Lessons 12-19</a:t>
            </a:r>
          </a:p>
          <a:p>
            <a:endParaRPr lang="en-GB" sz="1100" dirty="0"/>
          </a:p>
          <a:p>
            <a:r>
              <a:rPr lang="en-GB" sz="1100" dirty="0"/>
              <a:t>You must understand the concept of water security here. It is definitely worth memorising a definition of water insecurity, water stress and water scarcity.</a:t>
            </a:r>
          </a:p>
          <a:p>
            <a:endParaRPr lang="en-GB" sz="1100" dirty="0"/>
          </a:p>
          <a:p>
            <a:r>
              <a:rPr lang="en-GB" sz="1100" dirty="0"/>
              <a:t>Explain the causes of water insecurity (8)</a:t>
            </a:r>
          </a:p>
          <a:p>
            <a:r>
              <a:rPr lang="en-GB" sz="1100" dirty="0"/>
              <a:t>Explain why there is an increasing global demand for water (8)</a:t>
            </a:r>
          </a:p>
          <a:p>
            <a:r>
              <a:rPr lang="en-GB" sz="1100" dirty="0"/>
              <a:t>Assess the causes of water insecurity (12)</a:t>
            </a:r>
          </a:p>
          <a:p>
            <a:r>
              <a:rPr lang="en-GB" sz="1100" dirty="0"/>
              <a:t>Assess the risks of water insecurity (12) </a:t>
            </a:r>
          </a:p>
          <a:p>
            <a:r>
              <a:rPr lang="en-GB" sz="1100" dirty="0"/>
              <a:t>Evaluate the view that humans increase the risk of water insecurity more than physical factors (2)</a:t>
            </a:r>
          </a:p>
          <a:p>
            <a:r>
              <a:rPr lang="en-GB" sz="1100" dirty="0"/>
              <a:t>Explain why the price of water varies globally (8)</a:t>
            </a:r>
          </a:p>
          <a:p>
            <a:r>
              <a:rPr lang="en-GB" sz="1100" dirty="0"/>
              <a:t>Explain how conflict over trans-boundary water sources can occur (8)</a:t>
            </a:r>
          </a:p>
          <a:p>
            <a:r>
              <a:rPr lang="en-GB" sz="1100" dirty="0"/>
              <a:t>Evaluate the consequences of water insecurity (20) </a:t>
            </a:r>
          </a:p>
          <a:p>
            <a:r>
              <a:rPr lang="en-GB" sz="1100" dirty="0"/>
              <a:t>Evaluate the causes of global water insecurity (20) </a:t>
            </a:r>
          </a:p>
          <a:p>
            <a:endParaRPr lang="en-GB" sz="1100" dirty="0"/>
          </a:p>
          <a:p>
            <a:r>
              <a:rPr lang="en-GB" sz="1100" dirty="0"/>
              <a:t>5.9 is very similar concept to 2b11 and 2b12 of coasts – coastal management. </a:t>
            </a:r>
          </a:p>
          <a:p>
            <a:r>
              <a:rPr lang="en-GB" sz="1100" dirty="0"/>
              <a:t>You must know the difference between hard engineering schemes (dams, south to north water transfer in China and Desalination in Israel) compared to sustainable schemes e.g. Singapore and Integrated management e.g. Nile and Colorado and the role of the Berlin Rules in maintaining the integrated management case studies.</a:t>
            </a:r>
          </a:p>
          <a:p>
            <a:endParaRPr lang="en-GB" sz="1100" dirty="0"/>
          </a:p>
          <a:p>
            <a:r>
              <a:rPr lang="en-GB" sz="1100" dirty="0"/>
              <a:t>Explain how water can be managed through hard engineering techniques (8)</a:t>
            </a:r>
          </a:p>
          <a:p>
            <a:r>
              <a:rPr lang="en-GB" sz="1100" dirty="0"/>
              <a:t>Explain how water can be managed sustainably (8)</a:t>
            </a:r>
          </a:p>
          <a:p>
            <a:r>
              <a:rPr lang="en-GB" sz="1100" dirty="0"/>
              <a:t>Explain how water can be managed through integrated drainage basin management (8)</a:t>
            </a:r>
          </a:p>
          <a:p>
            <a:r>
              <a:rPr lang="en-GB" sz="1100" dirty="0"/>
              <a:t>Explain how treaties and frameworks can be used to manage water (8)</a:t>
            </a:r>
          </a:p>
          <a:p>
            <a:endParaRPr lang="en-GB" sz="1100" dirty="0"/>
          </a:p>
          <a:p>
            <a:r>
              <a:rPr lang="en-GB" sz="1100" dirty="0"/>
              <a:t>The 8 markers above you must only refer to the case studies you need to – do not confuse them. </a:t>
            </a:r>
          </a:p>
          <a:p>
            <a:endParaRPr lang="en-GB" sz="1100" dirty="0"/>
          </a:p>
          <a:p>
            <a:r>
              <a:rPr lang="en-GB" sz="1100" dirty="0"/>
              <a:t>For 20 markers shown below – you can select a range of case studies depending on your argument. I would suggest comparing Hard engineering strategies to either sustainable or integrated drainage basin management schemes </a:t>
            </a:r>
          </a:p>
          <a:p>
            <a:endParaRPr lang="en-GB" sz="1100" dirty="0"/>
          </a:p>
          <a:p>
            <a:r>
              <a:rPr lang="en-GB" sz="1100" dirty="0"/>
              <a:t>Evaluate the success of approaches to managing water insecurity (20) </a:t>
            </a:r>
          </a:p>
          <a:p>
            <a:endParaRPr lang="en-GB" sz="1100" dirty="0"/>
          </a:p>
          <a:p>
            <a:r>
              <a:rPr lang="en-GB" sz="1100" dirty="0"/>
              <a:t>Page 58-72</a:t>
            </a:r>
          </a:p>
        </p:txBody>
      </p:sp>
    </p:spTree>
    <p:extLst>
      <p:ext uri="{BB962C8B-B14F-4D97-AF65-F5344CB8AC3E}">
        <p14:creationId xmlns:p14="http://schemas.microsoft.com/office/powerpoint/2010/main" val="2792301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FB5737-0FAB-44DF-B658-B6EE3DAF9B52}"/>
              </a:ext>
            </a:extLst>
          </p:cNvPr>
          <p:cNvSpPr txBox="1"/>
          <p:nvPr/>
        </p:nvSpPr>
        <p:spPr>
          <a:xfrm>
            <a:off x="5571831" y="304792"/>
            <a:ext cx="6357151" cy="53399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Lesson 1-5</a:t>
            </a:r>
          </a:p>
          <a:p>
            <a:endParaRPr lang="en-GB" sz="1100" dirty="0"/>
          </a:p>
          <a:p>
            <a:r>
              <a:rPr lang="en-GB" sz="1100" dirty="0"/>
              <a:t>Revise content here – Understand how the carbon cycle can be separated into terrestrial, oceans and atmospheric stores and understand the fluxes and size and residence times between stores. </a:t>
            </a:r>
          </a:p>
          <a:p>
            <a:endParaRPr lang="en-GB" sz="1100" dirty="0"/>
          </a:p>
          <a:p>
            <a:r>
              <a:rPr lang="en-GB" sz="1100" dirty="0"/>
              <a:t>Important that you are able to understand the role of phytoplankton, the carbon pump and the thermohaline circulation and how all three sequester carbon is important. Revise the role ocean (phytoplankton) and terrestrial (tropical rainforest biomes) regulate the carbon cycle is important also. </a:t>
            </a:r>
          </a:p>
          <a:p>
            <a:r>
              <a:rPr lang="en-GB" sz="1100" dirty="0"/>
              <a:t>Remember the sequestration of carbon in oceans (phytoplankton) and land (trees) does not happen </a:t>
            </a:r>
            <a:r>
              <a:rPr lang="en-GB" sz="1100" i="1" dirty="0"/>
              <a:t>everywhere </a:t>
            </a:r>
            <a:r>
              <a:rPr lang="en-GB" sz="1100" dirty="0"/>
              <a:t>– phytoplankton live by shallow coastal areas (and are threatened by human activities there as well as warming oceans, they cannot survive in warming oceans). Terrestrial sequestration occurs mainly in tropical rainforests – which indeed are being threatened by human activities namely deforestation and urbanisation. You must also understand how biological carbon can be sequestered (think </a:t>
            </a:r>
            <a:r>
              <a:rPr lang="en-GB" sz="1100" dirty="0" err="1"/>
              <a:t>Gersmehl</a:t>
            </a:r>
            <a:r>
              <a:rPr lang="en-GB" sz="1100" dirty="0"/>
              <a:t> model from GCSE!)</a:t>
            </a:r>
          </a:p>
          <a:p>
            <a:endParaRPr lang="en-GB" sz="1100" dirty="0"/>
          </a:p>
          <a:p>
            <a:r>
              <a:rPr lang="en-GB" sz="1100" dirty="0"/>
              <a:t>Explain how phytoplankton sequester carbon (6)</a:t>
            </a:r>
          </a:p>
          <a:p>
            <a:r>
              <a:rPr lang="en-GB" sz="1100" dirty="0"/>
              <a:t>Explain how carbon is sequestered (6) </a:t>
            </a:r>
          </a:p>
          <a:p>
            <a:r>
              <a:rPr lang="en-GB" sz="1100" dirty="0"/>
              <a:t>Explain the importance of fluxes to the carbon cycle (3) </a:t>
            </a:r>
          </a:p>
          <a:p>
            <a:r>
              <a:rPr lang="en-GB" sz="1100" dirty="0"/>
              <a:t>Assess the importance of phytoplankton in sequestering carbon (12)</a:t>
            </a:r>
          </a:p>
          <a:p>
            <a:r>
              <a:rPr lang="en-GB" sz="1100" dirty="0"/>
              <a:t>Assess how human activities unbalance the carbon cycle (12)</a:t>
            </a:r>
          </a:p>
          <a:p>
            <a:r>
              <a:rPr lang="en-GB" sz="1100" dirty="0"/>
              <a:t>Explain how plants help to maintain a balance in the carbon cycle (6)</a:t>
            </a:r>
          </a:p>
          <a:p>
            <a:r>
              <a:rPr lang="en-GB" sz="1100" dirty="0"/>
              <a:t>Explain how the thermohaline circulation helps regulate the carbon cycle (6)</a:t>
            </a:r>
          </a:p>
          <a:p>
            <a:r>
              <a:rPr lang="en-GB" sz="1100" dirty="0"/>
              <a:t>Explain how fossil fuel combustion has altered the balance of carbon in the carbon cycle (6)</a:t>
            </a:r>
          </a:p>
          <a:p>
            <a:endParaRPr lang="en-GB" sz="1100" dirty="0"/>
          </a:p>
          <a:p>
            <a:r>
              <a:rPr lang="en-GB" sz="1100" dirty="0"/>
              <a:t>Assess how human activities have unbalanced the carbon cycle (12)</a:t>
            </a:r>
          </a:p>
          <a:p>
            <a:endParaRPr lang="en-GB" sz="1100" dirty="0"/>
          </a:p>
          <a:p>
            <a:endParaRPr lang="en-GB" sz="1100" dirty="0"/>
          </a:p>
          <a:p>
            <a:endParaRPr lang="en-GB" sz="1100" dirty="0"/>
          </a:p>
          <a:p>
            <a:endParaRPr lang="en-GB" sz="1100" dirty="0"/>
          </a:p>
          <a:p>
            <a:r>
              <a:rPr lang="en-GB" sz="1100" dirty="0"/>
              <a:t>Page 80-90</a:t>
            </a:r>
          </a:p>
          <a:p>
            <a:endParaRPr lang="en-GB" sz="1100" dirty="0"/>
          </a:p>
        </p:txBody>
      </p:sp>
      <p:pic>
        <p:nvPicPr>
          <p:cNvPr id="4" name="Picture 3">
            <a:extLst>
              <a:ext uri="{FF2B5EF4-FFF2-40B4-BE49-F238E27FC236}">
                <a16:creationId xmlns:a16="http://schemas.microsoft.com/office/drawing/2014/main" id="{769F3654-FFFD-486F-B885-42C79CEB900D}"/>
              </a:ext>
            </a:extLst>
          </p:cNvPr>
          <p:cNvPicPr>
            <a:picLocks noChangeAspect="1"/>
          </p:cNvPicPr>
          <p:nvPr/>
        </p:nvPicPr>
        <p:blipFill>
          <a:blip r:embed="rId2"/>
          <a:stretch>
            <a:fillRect/>
          </a:stretch>
        </p:blipFill>
        <p:spPr>
          <a:xfrm>
            <a:off x="172337" y="304792"/>
            <a:ext cx="5092839" cy="2283721"/>
          </a:xfrm>
          <a:prstGeom prst="rect">
            <a:avLst/>
          </a:prstGeom>
        </p:spPr>
      </p:pic>
      <p:pic>
        <p:nvPicPr>
          <p:cNvPr id="5" name="Picture 4">
            <a:extLst>
              <a:ext uri="{FF2B5EF4-FFF2-40B4-BE49-F238E27FC236}">
                <a16:creationId xmlns:a16="http://schemas.microsoft.com/office/drawing/2014/main" id="{39FD5850-5049-4474-A3E4-B832D4C47092}"/>
              </a:ext>
            </a:extLst>
          </p:cNvPr>
          <p:cNvPicPr>
            <a:picLocks noChangeAspect="1"/>
          </p:cNvPicPr>
          <p:nvPr/>
        </p:nvPicPr>
        <p:blipFill>
          <a:blip r:embed="rId3"/>
          <a:stretch>
            <a:fillRect/>
          </a:stretch>
        </p:blipFill>
        <p:spPr>
          <a:xfrm>
            <a:off x="93071" y="2588513"/>
            <a:ext cx="5251369" cy="1793325"/>
          </a:xfrm>
          <a:prstGeom prst="rect">
            <a:avLst/>
          </a:prstGeom>
        </p:spPr>
      </p:pic>
      <p:pic>
        <p:nvPicPr>
          <p:cNvPr id="6" name="Picture 5">
            <a:extLst>
              <a:ext uri="{FF2B5EF4-FFF2-40B4-BE49-F238E27FC236}">
                <a16:creationId xmlns:a16="http://schemas.microsoft.com/office/drawing/2014/main" id="{2704A020-49AB-49B2-A899-D82637E1C8FE}"/>
              </a:ext>
            </a:extLst>
          </p:cNvPr>
          <p:cNvPicPr>
            <a:picLocks noChangeAspect="1"/>
          </p:cNvPicPr>
          <p:nvPr/>
        </p:nvPicPr>
        <p:blipFill>
          <a:blip r:embed="rId4"/>
          <a:stretch>
            <a:fillRect/>
          </a:stretch>
        </p:blipFill>
        <p:spPr>
          <a:xfrm>
            <a:off x="0" y="4560082"/>
            <a:ext cx="5071034" cy="2105477"/>
          </a:xfrm>
          <a:prstGeom prst="rect">
            <a:avLst/>
          </a:prstGeom>
        </p:spPr>
      </p:pic>
    </p:spTree>
    <p:extLst>
      <p:ext uri="{BB962C8B-B14F-4D97-AF65-F5344CB8AC3E}">
        <p14:creationId xmlns:p14="http://schemas.microsoft.com/office/powerpoint/2010/main" val="4182608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28D531-991D-41B5-BA0B-0AEDBF76F800}"/>
              </a:ext>
            </a:extLst>
          </p:cNvPr>
          <p:cNvSpPr txBox="1"/>
          <p:nvPr/>
        </p:nvSpPr>
        <p:spPr>
          <a:xfrm>
            <a:off x="5571831" y="304792"/>
            <a:ext cx="6357151" cy="364715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Lesson 7 – 13</a:t>
            </a:r>
          </a:p>
          <a:p>
            <a:endParaRPr lang="en-GB" sz="1100" dirty="0"/>
          </a:p>
          <a:p>
            <a:r>
              <a:rPr lang="en-GB" sz="1100" dirty="0"/>
              <a:t>Key concept: Energy security – know a definition </a:t>
            </a:r>
          </a:p>
          <a:p>
            <a:r>
              <a:rPr lang="en-GB" sz="1100" dirty="0"/>
              <a:t>Case study: Canadian tar sands for 6.5c</a:t>
            </a:r>
          </a:p>
          <a:p>
            <a:r>
              <a:rPr lang="en-GB" sz="1100" dirty="0"/>
              <a:t>UK energy mix 6.6a </a:t>
            </a:r>
          </a:p>
          <a:p>
            <a:r>
              <a:rPr lang="en-GB" sz="1100" dirty="0"/>
              <a:t>Biofuels case study for 6.6b </a:t>
            </a:r>
          </a:p>
          <a:p>
            <a:endParaRPr lang="en-GB" sz="1100" dirty="0"/>
          </a:p>
          <a:p>
            <a:r>
              <a:rPr lang="en-GB" sz="1100" dirty="0"/>
              <a:t>Explain the role of energy players in securing energy pathways and energy supplies (8) </a:t>
            </a:r>
          </a:p>
          <a:p>
            <a:r>
              <a:rPr lang="en-GB" sz="1100" dirty="0"/>
              <a:t>Explain why there is a mismatch between locations of conventional fossil fuels and location of consumption (8) – could be a map based question</a:t>
            </a:r>
          </a:p>
          <a:p>
            <a:r>
              <a:rPr lang="en-GB" sz="1100" dirty="0"/>
              <a:t>Explain why renewable energy sources have costs in terms of their contribution to energy security (8)</a:t>
            </a:r>
          </a:p>
          <a:p>
            <a:r>
              <a:rPr lang="en-GB" sz="1100" dirty="0"/>
              <a:t>Explain why energy pathways may be prone to disruption (8) </a:t>
            </a:r>
          </a:p>
          <a:p>
            <a:r>
              <a:rPr lang="en-GB" sz="1100" dirty="0"/>
              <a:t>Explain why countries energy mix can vary (6) </a:t>
            </a:r>
          </a:p>
          <a:p>
            <a:r>
              <a:rPr lang="en-GB" sz="1100" dirty="0"/>
              <a:t>Assess the physical and human factors which enables energy security for countries relying on fossil fuels (12)</a:t>
            </a:r>
          </a:p>
          <a:p>
            <a:r>
              <a:rPr lang="en-GB" sz="1100" dirty="0"/>
              <a:t>Assess why reliance on fossil fuels are still the global norm (12) </a:t>
            </a:r>
          </a:p>
          <a:p>
            <a:r>
              <a:rPr lang="en-GB" sz="1100" dirty="0"/>
              <a:t>Evaluate the development of unconventional fossil fuel resources as a solution to energy insecurity (2) </a:t>
            </a:r>
          </a:p>
          <a:p>
            <a:r>
              <a:rPr lang="en-GB" sz="1100" dirty="0"/>
              <a:t>Evaluate the benefits and costs to alternatives to fossil fuels (20)</a:t>
            </a:r>
          </a:p>
          <a:p>
            <a:r>
              <a:rPr lang="en-GB" sz="1100" dirty="0"/>
              <a:t>Evaluate why countries still rely on fossil fuels rather than alternatives to fossil fuels (20)</a:t>
            </a:r>
          </a:p>
          <a:p>
            <a:endParaRPr lang="en-GB" sz="1100" dirty="0"/>
          </a:p>
          <a:p>
            <a:endParaRPr lang="en-GB" sz="1100" dirty="0"/>
          </a:p>
          <a:p>
            <a:r>
              <a:rPr lang="en-GB" sz="1100" dirty="0" err="1"/>
              <a:t>Pg</a:t>
            </a:r>
            <a:r>
              <a:rPr lang="en-GB" sz="1100" dirty="0"/>
              <a:t> 92-110 textbook</a:t>
            </a:r>
          </a:p>
        </p:txBody>
      </p:sp>
      <p:pic>
        <p:nvPicPr>
          <p:cNvPr id="4" name="Picture 3">
            <a:extLst>
              <a:ext uri="{FF2B5EF4-FFF2-40B4-BE49-F238E27FC236}">
                <a16:creationId xmlns:a16="http://schemas.microsoft.com/office/drawing/2014/main" id="{6F35902F-12E4-4C7A-87EF-6836D2AAC1F5}"/>
              </a:ext>
            </a:extLst>
          </p:cNvPr>
          <p:cNvPicPr>
            <a:picLocks noChangeAspect="1"/>
          </p:cNvPicPr>
          <p:nvPr/>
        </p:nvPicPr>
        <p:blipFill>
          <a:blip r:embed="rId2"/>
          <a:stretch>
            <a:fillRect/>
          </a:stretch>
        </p:blipFill>
        <p:spPr>
          <a:xfrm>
            <a:off x="450747" y="107804"/>
            <a:ext cx="5121084" cy="6340389"/>
          </a:xfrm>
          <a:prstGeom prst="rect">
            <a:avLst/>
          </a:prstGeom>
        </p:spPr>
      </p:pic>
    </p:spTree>
    <p:extLst>
      <p:ext uri="{BB962C8B-B14F-4D97-AF65-F5344CB8AC3E}">
        <p14:creationId xmlns:p14="http://schemas.microsoft.com/office/powerpoint/2010/main" val="2371010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2D3C35-E094-4D8D-93DF-E2BE141688B7}"/>
              </a:ext>
            </a:extLst>
          </p:cNvPr>
          <p:cNvPicPr>
            <a:picLocks noChangeAspect="1"/>
          </p:cNvPicPr>
          <p:nvPr/>
        </p:nvPicPr>
        <p:blipFill>
          <a:blip r:embed="rId2"/>
          <a:stretch>
            <a:fillRect/>
          </a:stretch>
        </p:blipFill>
        <p:spPr>
          <a:xfrm>
            <a:off x="229764" y="142612"/>
            <a:ext cx="4417271" cy="6858000"/>
          </a:xfrm>
          <a:prstGeom prst="rect">
            <a:avLst/>
          </a:prstGeom>
        </p:spPr>
      </p:pic>
      <p:sp>
        <p:nvSpPr>
          <p:cNvPr id="3" name="TextBox 2">
            <a:extLst>
              <a:ext uri="{FF2B5EF4-FFF2-40B4-BE49-F238E27FC236}">
                <a16:creationId xmlns:a16="http://schemas.microsoft.com/office/drawing/2014/main" id="{F376217A-19CA-4EDF-8A09-8C7E119814FB}"/>
              </a:ext>
            </a:extLst>
          </p:cNvPr>
          <p:cNvSpPr txBox="1"/>
          <p:nvPr/>
        </p:nvSpPr>
        <p:spPr>
          <a:xfrm>
            <a:off x="5571831" y="304792"/>
            <a:ext cx="6357151" cy="50013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Lesson 14-19</a:t>
            </a:r>
          </a:p>
          <a:p>
            <a:endParaRPr lang="en-GB" sz="1100" dirty="0"/>
          </a:p>
          <a:p>
            <a:r>
              <a:rPr lang="en-GB" sz="1100" dirty="0"/>
              <a:t>Sections 6.7 and 6.8 involve a lot of content which needs to be understood before attempting questions. I would recommend following pages in textbook and making detailed notes. The questions from this section can be worded difficultly. </a:t>
            </a:r>
          </a:p>
          <a:p>
            <a:endParaRPr lang="en-GB" sz="1100" dirty="0"/>
          </a:p>
          <a:p>
            <a:r>
              <a:rPr lang="en-GB" sz="1100" dirty="0"/>
              <a:t>6.8 and 6.9 can combine both carbon and water cycles content. As such they could be likely 20 mark questions e.g. </a:t>
            </a:r>
          </a:p>
          <a:p>
            <a:endParaRPr lang="en-GB" sz="1100" dirty="0"/>
          </a:p>
          <a:p>
            <a:r>
              <a:rPr lang="en-GB" sz="1100" dirty="0"/>
              <a:t>Evaluate the implications for human wellbeing from the degradation of the water and carbon cycles (20)</a:t>
            </a:r>
          </a:p>
          <a:p>
            <a:r>
              <a:rPr lang="en-GB" sz="1100" dirty="0"/>
              <a:t>Evaluate the view that we have reached a point of no return in the degradation of the water and carbon cycles (20) </a:t>
            </a:r>
          </a:p>
          <a:p>
            <a:r>
              <a:rPr lang="en-GB" sz="1100" dirty="0"/>
              <a:t>Evaluate the responses from key players to the increasing release of stored carbon (20)</a:t>
            </a:r>
          </a:p>
          <a:p>
            <a:r>
              <a:rPr lang="en-GB" sz="1100" dirty="0"/>
              <a:t>Evaluate the responses from different players to the threat of a large-scale release of stored carbon (20) </a:t>
            </a:r>
          </a:p>
          <a:p>
            <a:endParaRPr lang="en-GB" sz="1100" dirty="0"/>
          </a:p>
          <a:p>
            <a:r>
              <a:rPr lang="en-GB" sz="1100" dirty="0"/>
              <a:t>Assess the impact of forest loss on human wellbeing (12)</a:t>
            </a:r>
          </a:p>
          <a:p>
            <a:r>
              <a:rPr lang="en-GB" sz="1100" dirty="0"/>
              <a:t>Assess how increased temperatures can have implications for precipitation patterns (12)</a:t>
            </a:r>
          </a:p>
          <a:p>
            <a:r>
              <a:rPr lang="en-GB" sz="1100" dirty="0"/>
              <a:t>Assess how threats to ocean health pose a threat to human wellbeing (12)</a:t>
            </a:r>
          </a:p>
          <a:p>
            <a:endParaRPr lang="en-GB" sz="1100" dirty="0"/>
          </a:p>
          <a:p>
            <a:r>
              <a:rPr lang="en-GB" sz="1100" dirty="0"/>
              <a:t>Explain how climate change may increase the risk of drought (8)</a:t>
            </a:r>
          </a:p>
          <a:p>
            <a:r>
              <a:rPr lang="en-GB" sz="1100" dirty="0"/>
              <a:t>Explain how an increase in drought frequency may affect forests as carbon stores (8) </a:t>
            </a:r>
          </a:p>
          <a:p>
            <a:r>
              <a:rPr lang="en-GB" sz="1100" dirty="0"/>
              <a:t>Explain why there is uncertainty in the projections of future atmospheric co2 concentrations (8) </a:t>
            </a:r>
          </a:p>
          <a:p>
            <a:endParaRPr lang="en-GB" sz="1100" dirty="0"/>
          </a:p>
          <a:p>
            <a:r>
              <a:rPr lang="en-GB" sz="1100" dirty="0"/>
              <a:t>Explain the impacts on the biological carbon cycle as a result of human activity (8) – refer to impacts such as ocean acidification, forest loss, soil health…) </a:t>
            </a:r>
          </a:p>
          <a:p>
            <a:endParaRPr lang="en-GB" sz="1100" dirty="0"/>
          </a:p>
          <a:p>
            <a:endParaRPr lang="en-GB" sz="1100" dirty="0"/>
          </a:p>
          <a:p>
            <a:r>
              <a:rPr lang="en-GB" sz="1100" dirty="0" err="1"/>
              <a:t>Pg</a:t>
            </a:r>
            <a:r>
              <a:rPr lang="en-GB" sz="1100" dirty="0"/>
              <a:t> 111-128 textbook</a:t>
            </a:r>
          </a:p>
        </p:txBody>
      </p:sp>
    </p:spTree>
    <p:extLst>
      <p:ext uri="{BB962C8B-B14F-4D97-AF65-F5344CB8AC3E}">
        <p14:creationId xmlns:p14="http://schemas.microsoft.com/office/powerpoint/2010/main" val="29876000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32FC-9729-411A-A71C-38D883C18A1D}"/>
              </a:ext>
            </a:extLst>
          </p:cNvPr>
          <p:cNvSpPr>
            <a:spLocks noGrp="1"/>
          </p:cNvSpPr>
          <p:nvPr>
            <p:ph type="title"/>
          </p:nvPr>
        </p:nvSpPr>
        <p:spPr/>
        <p:txBody>
          <a:bodyPr/>
          <a:lstStyle/>
          <a:p>
            <a:r>
              <a:rPr lang="en-GB" dirty="0"/>
              <a:t>Paper 2</a:t>
            </a:r>
          </a:p>
        </p:txBody>
      </p:sp>
      <p:sp>
        <p:nvSpPr>
          <p:cNvPr id="3" name="Content Placeholder 2">
            <a:extLst>
              <a:ext uri="{FF2B5EF4-FFF2-40B4-BE49-F238E27FC236}">
                <a16:creationId xmlns:a16="http://schemas.microsoft.com/office/drawing/2014/main" id="{5140E475-93A7-4521-90BD-8C32AAEF3022}"/>
              </a:ext>
            </a:extLst>
          </p:cNvPr>
          <p:cNvSpPr>
            <a:spLocks noGrp="1"/>
          </p:cNvSpPr>
          <p:nvPr>
            <p:ph idx="1"/>
          </p:nvPr>
        </p:nvSpPr>
        <p:spPr/>
        <p:txBody>
          <a:bodyPr/>
          <a:lstStyle/>
          <a:p>
            <a:r>
              <a:rPr lang="en-GB" dirty="0"/>
              <a:t>Regeneration (35 marks)</a:t>
            </a:r>
          </a:p>
          <a:p>
            <a:r>
              <a:rPr lang="en-GB" dirty="0"/>
              <a:t>Superpowers and Globalisation (32 marks)</a:t>
            </a:r>
          </a:p>
          <a:p>
            <a:r>
              <a:rPr lang="en-GB" dirty="0"/>
              <a:t>Health and Human Rights (38 marks)</a:t>
            </a:r>
          </a:p>
          <a:p>
            <a:endParaRPr lang="en-GB" dirty="0"/>
          </a:p>
          <a:p>
            <a:pPr marL="0" indent="0">
              <a:buNone/>
            </a:pPr>
            <a:r>
              <a:rPr lang="en-GB" b="1" dirty="0"/>
              <a:t>Do not answer questions on ‘Diverse Places’ and ‘Migration, Identity and Sovereignty’. </a:t>
            </a:r>
          </a:p>
        </p:txBody>
      </p:sp>
    </p:spTree>
    <p:extLst>
      <p:ext uri="{BB962C8B-B14F-4D97-AF65-F5344CB8AC3E}">
        <p14:creationId xmlns:p14="http://schemas.microsoft.com/office/powerpoint/2010/main" val="3903640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07C1-7D25-404C-9217-A14EC5889DC5}"/>
              </a:ext>
            </a:extLst>
          </p:cNvPr>
          <p:cNvSpPr>
            <a:spLocks noGrp="1"/>
          </p:cNvSpPr>
          <p:nvPr>
            <p:ph type="title"/>
          </p:nvPr>
        </p:nvSpPr>
        <p:spPr/>
        <p:txBody>
          <a:bodyPr/>
          <a:lstStyle/>
          <a:p>
            <a:r>
              <a:rPr lang="en-GB" dirty="0"/>
              <a:t>Regeneration – 35 marks (3, 6, 6, 20)</a:t>
            </a:r>
          </a:p>
        </p:txBody>
      </p:sp>
      <p:sp>
        <p:nvSpPr>
          <p:cNvPr id="3" name="Content Placeholder 2">
            <a:extLst>
              <a:ext uri="{FF2B5EF4-FFF2-40B4-BE49-F238E27FC236}">
                <a16:creationId xmlns:a16="http://schemas.microsoft.com/office/drawing/2014/main" id="{DB232B7D-7E55-40FD-A694-EC134FA4AAF6}"/>
              </a:ext>
            </a:extLst>
          </p:cNvPr>
          <p:cNvSpPr>
            <a:spLocks noGrp="1"/>
          </p:cNvSpPr>
          <p:nvPr>
            <p:ph idx="1"/>
          </p:nvPr>
        </p:nvSpPr>
        <p:spPr/>
        <p:txBody>
          <a:bodyPr/>
          <a:lstStyle/>
          <a:p>
            <a:endParaRPr lang="en-GB" dirty="0"/>
          </a:p>
        </p:txBody>
      </p:sp>
      <p:pic>
        <p:nvPicPr>
          <p:cNvPr id="2050" name="Picture 2" descr="Urban regeneration - GCSE Geography - Marked by Teachers.com">
            <a:extLst>
              <a:ext uri="{FF2B5EF4-FFF2-40B4-BE49-F238E27FC236}">
                <a16:creationId xmlns:a16="http://schemas.microsoft.com/office/drawing/2014/main" id="{B385DC11-4C64-418A-AE11-239116521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5414" y="2379182"/>
            <a:ext cx="4376474" cy="26007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istory / Geography - How East London Has Changed | Teaching Resources">
            <a:extLst>
              <a:ext uri="{FF2B5EF4-FFF2-40B4-BE49-F238E27FC236}">
                <a16:creationId xmlns:a16="http://schemas.microsoft.com/office/drawing/2014/main" id="{67D675DE-2EA2-471D-B478-94DA6346E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5675" y="2555141"/>
            <a:ext cx="3574864" cy="2677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638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E4FABE-47DA-41F2-963F-041446354D81}"/>
              </a:ext>
            </a:extLst>
          </p:cNvPr>
          <p:cNvSpPr txBox="1"/>
          <p:nvPr/>
        </p:nvSpPr>
        <p:spPr>
          <a:xfrm>
            <a:off x="5670114" y="890584"/>
            <a:ext cx="5165184" cy="394518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Lessons 1, 2 and 3</a:t>
            </a:r>
          </a:p>
          <a:p>
            <a:endParaRPr lang="en-GB" sz="894" dirty="0"/>
          </a:p>
          <a:p>
            <a:r>
              <a:rPr lang="en-GB" sz="894" dirty="0"/>
              <a:t>Revise the Clark-Fisher Model – this shows how economic activity in an area changes over time (4a.1b), you could bring in your understanding of this in any exam question. </a:t>
            </a:r>
          </a:p>
          <a:p>
            <a:endParaRPr lang="en-GB" sz="894" dirty="0"/>
          </a:p>
          <a:p>
            <a:r>
              <a:rPr lang="en-GB" sz="894" dirty="0"/>
              <a:t>The spec areas highlighted require you to know ‘reasons’ so this could lead onto a six mark question such as:</a:t>
            </a:r>
          </a:p>
          <a:p>
            <a:endParaRPr lang="en-GB" sz="894" dirty="0"/>
          </a:p>
          <a:p>
            <a:r>
              <a:rPr lang="en-GB" sz="894" dirty="0"/>
              <a:t>Explain the reasons for change in economic activity (6) (4a.1b)</a:t>
            </a:r>
          </a:p>
          <a:p>
            <a:r>
              <a:rPr lang="en-GB" sz="894" dirty="0"/>
              <a:t>Explain the physical factors for changes in a named place (6) (4a.2b)</a:t>
            </a:r>
          </a:p>
          <a:p>
            <a:r>
              <a:rPr lang="en-GB" sz="894" dirty="0"/>
              <a:t>Explain how change in the characteristics of a place can be measured (6) (4a.2c)</a:t>
            </a:r>
          </a:p>
          <a:p>
            <a:r>
              <a:rPr lang="en-GB" sz="894" dirty="0"/>
              <a:t>Explain the regional and national influences that have shaped a named place (6) (4a.3a) </a:t>
            </a:r>
          </a:p>
          <a:p>
            <a:r>
              <a:rPr lang="en-GB" sz="894" dirty="0"/>
              <a:t>Explain how a named place has changed economically and socially (6) (4a.3c)</a:t>
            </a:r>
          </a:p>
          <a:p>
            <a:endParaRPr lang="en-GB" sz="894" dirty="0"/>
          </a:p>
          <a:p>
            <a:r>
              <a:rPr lang="en-GB" sz="894" dirty="0"/>
              <a:t>You could receive some more general questions based on this content such as:</a:t>
            </a:r>
          </a:p>
          <a:p>
            <a:r>
              <a:rPr lang="en-GB" sz="894" dirty="0"/>
              <a:t>Explain why employment factors may create variations in the quality of life between places (6)</a:t>
            </a:r>
          </a:p>
          <a:p>
            <a:r>
              <a:rPr lang="en-GB" sz="894" dirty="0"/>
              <a:t>Outline one reason why the function of a place might change over time (3)</a:t>
            </a:r>
          </a:p>
          <a:p>
            <a:endParaRPr lang="en-GB" sz="894" dirty="0"/>
          </a:p>
          <a:p>
            <a:r>
              <a:rPr lang="en-GB" sz="894" dirty="0"/>
              <a:t>The named place that is taught to you for 4.a3 is East London – within this case study we teach you about Bethnal Green, Stratford and Barking and Dagenham. All these three locations could be referred to here under the ‘East London’ named place. </a:t>
            </a:r>
          </a:p>
          <a:p>
            <a:endParaRPr lang="en-GB" sz="894" dirty="0"/>
          </a:p>
          <a:p>
            <a:r>
              <a:rPr lang="en-GB" sz="894" dirty="0"/>
              <a:t>Page 224 -234 (other case studies are present in textbook, feel free to use them instead)</a:t>
            </a:r>
          </a:p>
          <a:p>
            <a:endParaRPr lang="en-GB" sz="894" dirty="0"/>
          </a:p>
          <a:p>
            <a:r>
              <a:rPr lang="en-GB" sz="894" dirty="0"/>
              <a:t>There is an opportunity here for 3 mark ‘skills’ questions. Page 232 and 227 have some useful activities to prepare you for this. </a:t>
            </a:r>
          </a:p>
          <a:p>
            <a:endParaRPr lang="en-GB" sz="894" dirty="0"/>
          </a:p>
          <a:p>
            <a:r>
              <a:rPr lang="en-GB" sz="894" dirty="0"/>
              <a:t>Be clear on the content here and reasons for change. </a:t>
            </a:r>
          </a:p>
        </p:txBody>
      </p:sp>
      <p:pic>
        <p:nvPicPr>
          <p:cNvPr id="4" name="Picture 3">
            <a:extLst>
              <a:ext uri="{FF2B5EF4-FFF2-40B4-BE49-F238E27FC236}">
                <a16:creationId xmlns:a16="http://schemas.microsoft.com/office/drawing/2014/main" id="{CD63421C-087E-46DB-B9E3-76B2DF32FAEB}"/>
              </a:ext>
            </a:extLst>
          </p:cNvPr>
          <p:cNvPicPr>
            <a:picLocks noChangeAspect="1"/>
          </p:cNvPicPr>
          <p:nvPr/>
        </p:nvPicPr>
        <p:blipFill>
          <a:blip r:embed="rId2"/>
          <a:stretch>
            <a:fillRect/>
          </a:stretch>
        </p:blipFill>
        <p:spPr>
          <a:xfrm>
            <a:off x="112328" y="284405"/>
            <a:ext cx="4408047" cy="1906345"/>
          </a:xfrm>
          <a:prstGeom prst="rect">
            <a:avLst/>
          </a:prstGeom>
        </p:spPr>
      </p:pic>
      <p:pic>
        <p:nvPicPr>
          <p:cNvPr id="5" name="Picture 4">
            <a:extLst>
              <a:ext uri="{FF2B5EF4-FFF2-40B4-BE49-F238E27FC236}">
                <a16:creationId xmlns:a16="http://schemas.microsoft.com/office/drawing/2014/main" id="{923056FD-002B-4944-BAB8-F3BCCE929823}"/>
              </a:ext>
            </a:extLst>
          </p:cNvPr>
          <p:cNvPicPr>
            <a:picLocks noChangeAspect="1"/>
          </p:cNvPicPr>
          <p:nvPr/>
        </p:nvPicPr>
        <p:blipFill>
          <a:blip r:embed="rId3"/>
          <a:stretch>
            <a:fillRect/>
          </a:stretch>
        </p:blipFill>
        <p:spPr>
          <a:xfrm>
            <a:off x="132932" y="2062485"/>
            <a:ext cx="4366837" cy="4076923"/>
          </a:xfrm>
          <a:prstGeom prst="rect">
            <a:avLst/>
          </a:prstGeom>
        </p:spPr>
      </p:pic>
    </p:spTree>
    <p:extLst>
      <p:ext uri="{BB962C8B-B14F-4D97-AF65-F5344CB8AC3E}">
        <p14:creationId xmlns:p14="http://schemas.microsoft.com/office/powerpoint/2010/main" val="1974532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E4FABE-47DA-41F2-963F-041446354D81}"/>
              </a:ext>
            </a:extLst>
          </p:cNvPr>
          <p:cNvSpPr txBox="1"/>
          <p:nvPr/>
        </p:nvSpPr>
        <p:spPr>
          <a:xfrm>
            <a:off x="5793939" y="500059"/>
            <a:ext cx="5165184" cy="477079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Lessons 4, 5, 6 , 7, 8, 9, 10, 15</a:t>
            </a:r>
          </a:p>
          <a:p>
            <a:endParaRPr lang="en-GB" sz="894" dirty="0"/>
          </a:p>
          <a:p>
            <a:r>
              <a:rPr lang="en-GB" sz="894" dirty="0"/>
              <a:t>Successful place case study: Sydney and M4 corridor </a:t>
            </a:r>
          </a:p>
          <a:p>
            <a:r>
              <a:rPr lang="en-GB" sz="894" dirty="0"/>
              <a:t>Unsuccessful place case study: Middlesbrough and </a:t>
            </a:r>
            <a:r>
              <a:rPr lang="en-GB" sz="894" dirty="0" err="1"/>
              <a:t>Beatyville</a:t>
            </a:r>
            <a:r>
              <a:rPr lang="en-GB" sz="894" dirty="0"/>
              <a:t> USA </a:t>
            </a:r>
          </a:p>
          <a:p>
            <a:endParaRPr lang="en-GB" sz="894" dirty="0"/>
          </a:p>
          <a:p>
            <a:r>
              <a:rPr lang="en-GB" sz="894" dirty="0"/>
              <a:t>Evaluating the need for regeneration case study: You should refer to East London as your chosen place (you can also reference examples from Middlesbrough or </a:t>
            </a:r>
            <a:r>
              <a:rPr lang="en-GB" sz="894" dirty="0" err="1"/>
              <a:t>Beatyville</a:t>
            </a:r>
            <a:r>
              <a:rPr lang="en-GB" sz="894" dirty="0"/>
              <a:t>). Lesson 15 also provides information on the statistical evidence for regeneration on East London. </a:t>
            </a:r>
          </a:p>
          <a:p>
            <a:endParaRPr lang="en-GB" sz="894" dirty="0"/>
          </a:p>
          <a:p>
            <a:r>
              <a:rPr lang="en-GB" sz="894" dirty="0"/>
              <a:t>‘Lived experience’ is an important concept – know what it means and the factors which affect it. Also consider that different stakeholders have different lived experiences in a place. Lived experience can also be affected by the representation of place in the media. </a:t>
            </a:r>
          </a:p>
          <a:p>
            <a:endParaRPr lang="en-GB" sz="894" dirty="0"/>
          </a:p>
          <a:p>
            <a:r>
              <a:rPr lang="en-GB" sz="894" dirty="0"/>
              <a:t>4A.5 and 4A.6 did not come up in 2021 (doesn’t mean it will this year)….but, it could lead to some questions which are worded difficultly – see below</a:t>
            </a:r>
          </a:p>
          <a:p>
            <a:endParaRPr lang="en-GB" sz="894" dirty="0"/>
          </a:p>
          <a:p>
            <a:r>
              <a:rPr lang="en-GB" sz="894" dirty="0"/>
              <a:t>Outline what is meant by lived experience (3)</a:t>
            </a:r>
          </a:p>
          <a:p>
            <a:r>
              <a:rPr lang="en-GB" sz="894" dirty="0"/>
              <a:t>Explain why some places are more successful than others (6)</a:t>
            </a:r>
          </a:p>
          <a:p>
            <a:r>
              <a:rPr lang="en-GB" sz="894" dirty="0"/>
              <a:t>Evaluate the reasons why some places are successful and others are not (20)</a:t>
            </a:r>
          </a:p>
          <a:p>
            <a:r>
              <a:rPr lang="en-GB" sz="894" dirty="0"/>
              <a:t>Explain how social and economic inequalities changes people’s perceptions of an area (6) </a:t>
            </a:r>
          </a:p>
          <a:p>
            <a:r>
              <a:rPr lang="en-GB" sz="894" dirty="0"/>
              <a:t>Explain why community engagement in a place varies (6)</a:t>
            </a:r>
          </a:p>
          <a:p>
            <a:r>
              <a:rPr lang="en-GB" sz="894" dirty="0"/>
              <a:t>Explain how lived experience varies (6)</a:t>
            </a:r>
          </a:p>
          <a:p>
            <a:r>
              <a:rPr lang="en-GB" sz="894" dirty="0"/>
              <a:t>Explain how lived experience impacts community engagement (6)</a:t>
            </a:r>
          </a:p>
          <a:p>
            <a:r>
              <a:rPr lang="en-GB" sz="894" dirty="0"/>
              <a:t>Explain the priorities for regeneration in your chosen place (6) </a:t>
            </a:r>
          </a:p>
          <a:p>
            <a:r>
              <a:rPr lang="en-GB" sz="894" dirty="0"/>
              <a:t>Explain why employment factors may create variations in quality of life between places (6)</a:t>
            </a:r>
          </a:p>
          <a:p>
            <a:r>
              <a:rPr lang="en-GB" sz="894" dirty="0"/>
              <a:t>Explain how the media can provide evidence for the need of regeneration in a place (6)</a:t>
            </a:r>
          </a:p>
          <a:p>
            <a:r>
              <a:rPr lang="en-GB" sz="894" dirty="0"/>
              <a:t>Evaluate the reasons why the lived experience of a place varies (20)</a:t>
            </a:r>
          </a:p>
          <a:p>
            <a:r>
              <a:rPr lang="en-GB" sz="894" dirty="0"/>
              <a:t>Evaluate the impacts of lived experience on community engagement in your chosen place (20)</a:t>
            </a:r>
          </a:p>
          <a:p>
            <a:r>
              <a:rPr lang="en-GB" sz="894" dirty="0"/>
              <a:t>Evaluate the need for regeneration in your chosen local place (20</a:t>
            </a:r>
            <a:br>
              <a:rPr lang="en-GB" sz="894" dirty="0"/>
            </a:br>
            <a:r>
              <a:rPr lang="en-GB" sz="894" dirty="0"/>
              <a:t>Evaluate the view that different representations of a place can influence the perceived need for regeneration (20)</a:t>
            </a:r>
          </a:p>
          <a:p>
            <a:endParaRPr lang="en-GB" sz="894" dirty="0"/>
          </a:p>
          <a:p>
            <a:r>
              <a:rPr lang="en-GB" sz="894" dirty="0"/>
              <a:t>Page 235-247</a:t>
            </a:r>
          </a:p>
          <a:p>
            <a:endParaRPr lang="en-GB" sz="894" dirty="0"/>
          </a:p>
        </p:txBody>
      </p:sp>
      <p:pic>
        <p:nvPicPr>
          <p:cNvPr id="2" name="Picture 1">
            <a:extLst>
              <a:ext uri="{FF2B5EF4-FFF2-40B4-BE49-F238E27FC236}">
                <a16:creationId xmlns:a16="http://schemas.microsoft.com/office/drawing/2014/main" id="{08AD6ECE-D4F3-4651-B8DB-31BF7918D615}"/>
              </a:ext>
            </a:extLst>
          </p:cNvPr>
          <p:cNvPicPr>
            <a:picLocks noChangeAspect="1"/>
          </p:cNvPicPr>
          <p:nvPr/>
        </p:nvPicPr>
        <p:blipFill>
          <a:blip r:embed="rId2"/>
          <a:stretch>
            <a:fillRect/>
          </a:stretch>
        </p:blipFill>
        <p:spPr>
          <a:xfrm>
            <a:off x="129894" y="87340"/>
            <a:ext cx="5540220" cy="6683319"/>
          </a:xfrm>
          <a:prstGeom prst="rect">
            <a:avLst/>
          </a:prstGeom>
        </p:spPr>
      </p:pic>
    </p:spTree>
    <p:extLst>
      <p:ext uri="{BB962C8B-B14F-4D97-AF65-F5344CB8AC3E}">
        <p14:creationId xmlns:p14="http://schemas.microsoft.com/office/powerpoint/2010/main" val="518394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6CF746-33CF-44C4-B20C-E80B52DEAC35}"/>
              </a:ext>
            </a:extLst>
          </p:cNvPr>
          <p:cNvSpPr txBox="1"/>
          <p:nvPr/>
        </p:nvSpPr>
        <p:spPr>
          <a:xfrm>
            <a:off x="5807398" y="890583"/>
            <a:ext cx="5165184" cy="463319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 11, 12, 13, 14, 16, 17 </a:t>
            </a:r>
          </a:p>
          <a:p>
            <a:endParaRPr lang="en-GB" sz="894" dirty="0"/>
          </a:p>
          <a:p>
            <a:r>
              <a:rPr lang="en-GB" sz="894" dirty="0"/>
              <a:t>This section lends itself more to 6 mark question than 20 mark but a 20 mark question could come up. See below. </a:t>
            </a:r>
          </a:p>
          <a:p>
            <a:endParaRPr lang="en-GB" sz="894" dirty="0"/>
          </a:p>
          <a:p>
            <a:r>
              <a:rPr lang="en-GB" sz="894" dirty="0"/>
              <a:t>Explain the policy decisions that play a key role in regeneration (6)</a:t>
            </a:r>
          </a:p>
          <a:p>
            <a:r>
              <a:rPr lang="en-GB" sz="894" dirty="0"/>
              <a:t>Explain how the UK government plays a key role in regeneration (6)</a:t>
            </a:r>
          </a:p>
          <a:p>
            <a:r>
              <a:rPr lang="en-GB" sz="894" dirty="0"/>
              <a:t>Explain how the national governments facilitate regeneration in partnerships with charities and developers (6)</a:t>
            </a:r>
          </a:p>
          <a:p>
            <a:r>
              <a:rPr lang="en-GB" sz="894" dirty="0"/>
              <a:t>Explain how national and local governments play a key role in facilitating regeneration (6)</a:t>
            </a:r>
          </a:p>
          <a:p>
            <a:r>
              <a:rPr lang="en-GB" sz="894" dirty="0"/>
              <a:t>Explain how the UK government may create open or closed door policies to facilitate regeneration (6) </a:t>
            </a:r>
          </a:p>
          <a:p>
            <a:r>
              <a:rPr lang="en-GB" sz="894" dirty="0"/>
              <a:t>Explain how the deregulation of capital markets affects growth and investment (6) </a:t>
            </a:r>
          </a:p>
          <a:p>
            <a:r>
              <a:rPr lang="en-GB" sz="894" dirty="0"/>
              <a:t>Explain how rebranding can make areas appear more attractive for investment (6)</a:t>
            </a:r>
          </a:p>
          <a:p>
            <a:endParaRPr lang="en-GB" sz="894" dirty="0"/>
          </a:p>
          <a:p>
            <a:r>
              <a:rPr lang="en-GB" sz="894" dirty="0"/>
              <a:t>Revise the key ways in which national and local governments play a role in regeneration. Look at the specification ideas and expand on them. </a:t>
            </a:r>
          </a:p>
          <a:p>
            <a:endParaRPr lang="en-GB" sz="894" dirty="0"/>
          </a:p>
          <a:p>
            <a:r>
              <a:rPr lang="en-GB" sz="894" dirty="0"/>
              <a:t>A 20 mark question </a:t>
            </a:r>
            <a:r>
              <a:rPr lang="en-GB" sz="894" i="1" dirty="0"/>
              <a:t>could </a:t>
            </a:r>
            <a:r>
              <a:rPr lang="en-GB" sz="894" dirty="0"/>
              <a:t>also come up here:</a:t>
            </a:r>
          </a:p>
          <a:p>
            <a:r>
              <a:rPr lang="en-GB" sz="894" dirty="0"/>
              <a:t>Evaluate the role of national and local governments in facilitating regeneration (20) </a:t>
            </a:r>
          </a:p>
          <a:p>
            <a:r>
              <a:rPr lang="en-GB" sz="894" dirty="0"/>
              <a:t>Evaluate the success of local government policies which aim to attract inward investment to rural areas (20)</a:t>
            </a:r>
          </a:p>
          <a:p>
            <a:r>
              <a:rPr lang="en-GB" sz="894" dirty="0"/>
              <a:t>Evaluate rebranding strategies you have studied (20)</a:t>
            </a:r>
          </a:p>
          <a:p>
            <a:endParaRPr lang="en-GB" sz="894" dirty="0"/>
          </a:p>
          <a:p>
            <a:r>
              <a:rPr lang="en-GB" sz="894" dirty="0"/>
              <a:t>Revise the regeneration schemes – Glasgow for rebranding (lesson 12), Cornwall for rural rebranding (lesson 13),  North Antrim for rural regeneration (lesson 17) and Barking and Dagenham (lesson 14) and Stratford (lesson 16) both for urban regeneration . All are useful case studies to make notes on the role that the local and national government played in each of the five regeneration schemes listed above. Remember to use examples to support your points within a 6 mark question</a:t>
            </a:r>
          </a:p>
          <a:p>
            <a:endParaRPr lang="en-GB" sz="894" dirty="0"/>
          </a:p>
          <a:p>
            <a:r>
              <a:rPr lang="en-GB" sz="894" dirty="0"/>
              <a:t>There is an argument that nationally, the UK government is more concerned with urban regeneration (particularly in the south e.g. London) compared to elsewhere. Creating a north-south divide. </a:t>
            </a:r>
          </a:p>
          <a:p>
            <a:endParaRPr lang="en-GB" sz="894" dirty="0"/>
          </a:p>
          <a:p>
            <a:r>
              <a:rPr lang="en-GB" sz="894" dirty="0"/>
              <a:t>Page 248-260 has really useful information</a:t>
            </a:r>
          </a:p>
        </p:txBody>
      </p:sp>
      <p:pic>
        <p:nvPicPr>
          <p:cNvPr id="4" name="Picture 3">
            <a:extLst>
              <a:ext uri="{FF2B5EF4-FFF2-40B4-BE49-F238E27FC236}">
                <a16:creationId xmlns:a16="http://schemas.microsoft.com/office/drawing/2014/main" id="{1BD4A4E1-3EB0-44B9-B4B3-C780AE5AF846}"/>
              </a:ext>
            </a:extLst>
          </p:cNvPr>
          <p:cNvPicPr>
            <a:picLocks noChangeAspect="1"/>
          </p:cNvPicPr>
          <p:nvPr/>
        </p:nvPicPr>
        <p:blipFill>
          <a:blip r:embed="rId2"/>
          <a:stretch>
            <a:fillRect/>
          </a:stretch>
        </p:blipFill>
        <p:spPr>
          <a:xfrm>
            <a:off x="433523" y="101689"/>
            <a:ext cx="4328535" cy="6302286"/>
          </a:xfrm>
          <a:prstGeom prst="rect">
            <a:avLst/>
          </a:prstGeom>
        </p:spPr>
      </p:pic>
    </p:spTree>
    <p:extLst>
      <p:ext uri="{BB962C8B-B14F-4D97-AF65-F5344CB8AC3E}">
        <p14:creationId xmlns:p14="http://schemas.microsoft.com/office/powerpoint/2010/main" val="1185344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8FB75D-4199-4D8D-8A91-131453F0666A}"/>
              </a:ext>
            </a:extLst>
          </p:cNvPr>
          <p:cNvSpPr txBox="1"/>
          <p:nvPr/>
        </p:nvSpPr>
        <p:spPr>
          <a:xfrm>
            <a:off x="5807398" y="890584"/>
            <a:ext cx="5165184" cy="573400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 12, 13, 14, 16, 17 </a:t>
            </a:r>
          </a:p>
          <a:p>
            <a:endParaRPr lang="en-GB" sz="894" dirty="0"/>
          </a:p>
          <a:p>
            <a:r>
              <a:rPr lang="en-GB" sz="894" dirty="0"/>
              <a:t>This section is all about ‘criteria for judging success’ of regeneration schemes. There is the need for rural and urban schemes. </a:t>
            </a:r>
          </a:p>
          <a:p>
            <a:endParaRPr lang="en-GB" sz="894" dirty="0"/>
          </a:p>
          <a:p>
            <a:r>
              <a:rPr lang="en-GB" sz="894" dirty="0"/>
              <a:t>Case studies</a:t>
            </a:r>
          </a:p>
          <a:p>
            <a:r>
              <a:rPr lang="en-GB" sz="894" dirty="0"/>
              <a:t>Rural: Cornwall and North Antrim</a:t>
            </a:r>
          </a:p>
          <a:p>
            <a:r>
              <a:rPr lang="en-GB" sz="894" dirty="0"/>
              <a:t>Urban: Glasgow, Stratford and Barking and Dagenham </a:t>
            </a:r>
          </a:p>
          <a:p>
            <a:endParaRPr lang="en-GB" sz="894" dirty="0"/>
          </a:p>
          <a:p>
            <a:r>
              <a:rPr lang="en-GB" sz="894" dirty="0"/>
              <a:t>Know what the criteria for the success of each case study is. i.e. what evidence is there for judging the success of schemes. Make sure you are able to evidence whether each case study is successful or not. </a:t>
            </a:r>
          </a:p>
          <a:p>
            <a:endParaRPr lang="en-GB" sz="894" dirty="0"/>
          </a:p>
          <a:p>
            <a:r>
              <a:rPr lang="en-GB" sz="894" dirty="0"/>
              <a:t>Remember – stakeholders will have different criteria for judging the success of regeneration </a:t>
            </a:r>
            <a:r>
              <a:rPr lang="en-GB" sz="894" b="1" dirty="0"/>
              <a:t>because they have different vested interests/perspectives/priorities for that area. </a:t>
            </a:r>
            <a:r>
              <a:rPr lang="en-GB" sz="894" dirty="0"/>
              <a:t>Know who the stakeholders are and how they judge the success of the scheme. </a:t>
            </a:r>
          </a:p>
          <a:p>
            <a:endParaRPr lang="en-GB" sz="894" dirty="0"/>
          </a:p>
          <a:p>
            <a:r>
              <a:rPr lang="en-GB" sz="894" dirty="0"/>
              <a:t>e.g. Will a resident of Carpenter’s Estate have the same opinion on the success of regeneration of Stratford as Newham Council? NO. Why? Social cleansing in Carpenter’s Estate. </a:t>
            </a:r>
          </a:p>
          <a:p>
            <a:endParaRPr lang="en-GB" sz="894" dirty="0"/>
          </a:p>
          <a:p>
            <a:r>
              <a:rPr lang="en-GB" sz="894" dirty="0"/>
              <a:t>Evaluate the different criteria used by stakeholders for judging the success of rural and urban regeneration schemes (20)</a:t>
            </a:r>
          </a:p>
          <a:p>
            <a:r>
              <a:rPr lang="en-GB" sz="894" dirty="0"/>
              <a:t>Evaluate the criteria used by stakeholders in judging the success of urban regeneration schemes (20)</a:t>
            </a:r>
          </a:p>
          <a:p>
            <a:r>
              <a:rPr lang="en-GB" sz="894" dirty="0"/>
              <a:t>Evaluate the criteria used by stakeholders in judging the success of rural regeneration schemes (20)</a:t>
            </a:r>
          </a:p>
          <a:p>
            <a:r>
              <a:rPr lang="en-GB" sz="894" dirty="0"/>
              <a:t>Evaluate the success of regeneration in urban and rural areas (20) </a:t>
            </a:r>
          </a:p>
          <a:p>
            <a:r>
              <a:rPr lang="en-GB" sz="894" dirty="0"/>
              <a:t>Evaluate the view that regeneration schemes are more successful in urban areas compared to rural (20)</a:t>
            </a:r>
          </a:p>
          <a:p>
            <a:r>
              <a:rPr lang="en-GB" sz="894" dirty="0"/>
              <a:t>Evaluate the success of regeneration in urban areas (20)</a:t>
            </a:r>
          </a:p>
          <a:p>
            <a:r>
              <a:rPr lang="en-GB" sz="894" dirty="0"/>
              <a:t>Evaluate the success of regeneration in rural areas (20)</a:t>
            </a:r>
          </a:p>
          <a:p>
            <a:endParaRPr lang="en-GB" sz="894" dirty="0"/>
          </a:p>
          <a:p>
            <a:endParaRPr lang="en-GB" sz="894" dirty="0"/>
          </a:p>
          <a:p>
            <a:endParaRPr lang="en-GB" sz="894" dirty="0"/>
          </a:p>
          <a:p>
            <a:r>
              <a:rPr lang="en-GB" sz="894" dirty="0"/>
              <a:t>If you receive a question on urban </a:t>
            </a:r>
            <a:r>
              <a:rPr lang="en-GB" sz="894" b="1" dirty="0"/>
              <a:t>and </a:t>
            </a:r>
            <a:r>
              <a:rPr lang="en-GB" sz="894" dirty="0"/>
              <a:t>rural. Think, your answer may vary according to rural vs urban. There is an argument that nationally, the UK government is more concerned with urban regeneration (particularly in the south e.g. London) compared to elsewhere. Creating a north-south divide. Does this mean urban schemes are more ‘successful’ to stakeholders than rural? </a:t>
            </a:r>
          </a:p>
          <a:p>
            <a:endParaRPr lang="en-GB" sz="894" dirty="0"/>
          </a:p>
          <a:p>
            <a:r>
              <a:rPr lang="en-GB" sz="894" dirty="0"/>
              <a:t>Remember any ‘management’ scheme is only successful if all stakeholders are included (holistic) </a:t>
            </a:r>
          </a:p>
          <a:p>
            <a:endParaRPr lang="en-GB" sz="894" dirty="0"/>
          </a:p>
          <a:p>
            <a:r>
              <a:rPr lang="en-GB" sz="894" dirty="0"/>
              <a:t>Page 261-266 (although case studies are different to some degree)</a:t>
            </a:r>
          </a:p>
          <a:p>
            <a:endParaRPr lang="en-GB" sz="894" dirty="0"/>
          </a:p>
          <a:p>
            <a:endParaRPr lang="en-GB" sz="894" dirty="0"/>
          </a:p>
          <a:p>
            <a:endParaRPr lang="en-GB" sz="894" dirty="0"/>
          </a:p>
        </p:txBody>
      </p:sp>
      <p:pic>
        <p:nvPicPr>
          <p:cNvPr id="4" name="Picture 3">
            <a:extLst>
              <a:ext uri="{FF2B5EF4-FFF2-40B4-BE49-F238E27FC236}">
                <a16:creationId xmlns:a16="http://schemas.microsoft.com/office/drawing/2014/main" id="{823C7317-39C0-4B84-85E2-015F7DD352EF}"/>
              </a:ext>
            </a:extLst>
          </p:cNvPr>
          <p:cNvPicPr>
            <a:picLocks noChangeAspect="1"/>
          </p:cNvPicPr>
          <p:nvPr/>
        </p:nvPicPr>
        <p:blipFill>
          <a:blip r:embed="rId2"/>
          <a:stretch>
            <a:fillRect/>
          </a:stretch>
        </p:blipFill>
        <p:spPr>
          <a:xfrm>
            <a:off x="867445" y="488668"/>
            <a:ext cx="4282811" cy="5723116"/>
          </a:xfrm>
          <a:prstGeom prst="rect">
            <a:avLst/>
          </a:prstGeom>
        </p:spPr>
      </p:pic>
    </p:spTree>
    <p:extLst>
      <p:ext uri="{BB962C8B-B14F-4D97-AF65-F5344CB8AC3E}">
        <p14:creationId xmlns:p14="http://schemas.microsoft.com/office/powerpoint/2010/main" val="866043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07C1-7D25-404C-9217-A14EC5889DC5}"/>
              </a:ext>
            </a:extLst>
          </p:cNvPr>
          <p:cNvSpPr>
            <a:spLocks noGrp="1"/>
          </p:cNvSpPr>
          <p:nvPr>
            <p:ph type="title"/>
          </p:nvPr>
        </p:nvSpPr>
        <p:spPr/>
        <p:txBody>
          <a:bodyPr>
            <a:normAutofit/>
          </a:bodyPr>
          <a:lstStyle/>
          <a:p>
            <a:r>
              <a:rPr lang="en-GB" dirty="0"/>
              <a:t>Superpowers and Globalisation – 32 marks (4, 12 – Superpowers) (4, 12 – Globalisation)</a:t>
            </a:r>
          </a:p>
        </p:txBody>
      </p:sp>
      <p:sp>
        <p:nvSpPr>
          <p:cNvPr id="3" name="Content Placeholder 2">
            <a:extLst>
              <a:ext uri="{FF2B5EF4-FFF2-40B4-BE49-F238E27FC236}">
                <a16:creationId xmlns:a16="http://schemas.microsoft.com/office/drawing/2014/main" id="{DB232B7D-7E55-40FD-A694-EC134FA4AAF6}"/>
              </a:ext>
            </a:extLst>
          </p:cNvPr>
          <p:cNvSpPr>
            <a:spLocks noGrp="1"/>
          </p:cNvSpPr>
          <p:nvPr>
            <p:ph idx="1"/>
          </p:nvPr>
        </p:nvSpPr>
        <p:spPr/>
        <p:txBody>
          <a:bodyPr/>
          <a:lstStyle/>
          <a:p>
            <a:endParaRPr lang="en-GB" dirty="0"/>
          </a:p>
        </p:txBody>
      </p:sp>
      <p:pic>
        <p:nvPicPr>
          <p:cNvPr id="3074" name="Picture 2" descr="Superpowers spheres of influence, Edexcel A level Geography notes, Topic 9  | Teaching Resources">
            <a:extLst>
              <a:ext uri="{FF2B5EF4-FFF2-40B4-BE49-F238E27FC236}">
                <a16:creationId xmlns:a16="http://schemas.microsoft.com/office/drawing/2014/main" id="{55711018-EFED-4045-B0F7-8312E9554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039" y="2436599"/>
            <a:ext cx="4124920" cy="30956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lobalisation: The God That Failed - Bruges Group Blog">
            <a:extLst>
              <a:ext uri="{FF2B5EF4-FFF2-40B4-BE49-F238E27FC236}">
                <a16:creationId xmlns:a16="http://schemas.microsoft.com/office/drawing/2014/main" id="{53680E7D-C818-4FEB-990F-C5A274E0C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5784" y="2573306"/>
            <a:ext cx="3304955" cy="2304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620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761BA2-D6CE-4FEC-9CCD-F8C978BCA015}"/>
              </a:ext>
            </a:extLst>
          </p:cNvPr>
          <p:cNvPicPr>
            <a:picLocks noChangeAspect="1"/>
          </p:cNvPicPr>
          <p:nvPr/>
        </p:nvPicPr>
        <p:blipFill rotWithShape="1">
          <a:blip r:embed="rId2"/>
          <a:srcRect l="21929" t="30290" r="43179" b="3043"/>
          <a:stretch/>
        </p:blipFill>
        <p:spPr>
          <a:xfrm>
            <a:off x="602974" y="924960"/>
            <a:ext cx="4578626" cy="4920953"/>
          </a:xfrm>
          <a:prstGeom prst="rect">
            <a:avLst/>
          </a:prstGeom>
        </p:spPr>
      </p:pic>
      <p:sp>
        <p:nvSpPr>
          <p:cNvPr id="3" name="TextBox 2">
            <a:extLst>
              <a:ext uri="{FF2B5EF4-FFF2-40B4-BE49-F238E27FC236}">
                <a16:creationId xmlns:a16="http://schemas.microsoft.com/office/drawing/2014/main" id="{7BCDB4DE-3040-4983-8339-391ACB6C5EDA}"/>
              </a:ext>
            </a:extLst>
          </p:cNvPr>
          <p:cNvSpPr txBox="1"/>
          <p:nvPr/>
        </p:nvSpPr>
        <p:spPr>
          <a:xfrm>
            <a:off x="5667698" y="1074733"/>
            <a:ext cx="5165184" cy="394518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 1, 2, 3, 4, 5, 6, 7</a:t>
            </a:r>
          </a:p>
          <a:p>
            <a:endParaRPr lang="en-GB" sz="894" dirty="0"/>
          </a:p>
          <a:p>
            <a:r>
              <a:rPr lang="en-GB" sz="894" dirty="0"/>
              <a:t>There will be a four mark question and a 12 mark question in this section. The four mark question could be anything from a skills question to an explain question. </a:t>
            </a:r>
          </a:p>
          <a:p>
            <a:endParaRPr lang="en-GB" sz="894" dirty="0"/>
          </a:p>
          <a:p>
            <a:r>
              <a:rPr lang="en-GB" sz="894" dirty="0"/>
              <a:t>E.g. </a:t>
            </a:r>
          </a:p>
          <a:p>
            <a:r>
              <a:rPr lang="en-GB" sz="894" dirty="0"/>
              <a:t>Explain one political and one economic factor which has accelerated globalisation (4)</a:t>
            </a:r>
          </a:p>
          <a:p>
            <a:r>
              <a:rPr lang="en-GB" sz="894" dirty="0"/>
              <a:t>Explain two factors which have accelerated globalisation (4) </a:t>
            </a:r>
          </a:p>
          <a:p>
            <a:r>
              <a:rPr lang="en-GB" sz="894" dirty="0"/>
              <a:t>Explain two political factors which have accelerated globalisation (4)</a:t>
            </a:r>
          </a:p>
          <a:p>
            <a:r>
              <a:rPr lang="en-GB" sz="894" dirty="0"/>
              <a:t>Explain two economic factors which have accelerated globalisation (4)</a:t>
            </a:r>
          </a:p>
          <a:p>
            <a:endParaRPr lang="en-GB" sz="894" dirty="0"/>
          </a:p>
          <a:p>
            <a:endParaRPr lang="en-GB" sz="894" dirty="0"/>
          </a:p>
          <a:p>
            <a:r>
              <a:rPr lang="en-GB" sz="894" dirty="0"/>
              <a:t>12 mark questions will be ‘assessed’ based:</a:t>
            </a:r>
          </a:p>
          <a:p>
            <a:r>
              <a:rPr lang="en-GB" sz="894" dirty="0"/>
              <a:t>Assess the factors which have accelerated globalisation (12)</a:t>
            </a:r>
          </a:p>
          <a:p>
            <a:r>
              <a:rPr lang="en-GB" sz="894" dirty="0"/>
              <a:t>Assess the political and economic factors which have accelerated globalisation (12) </a:t>
            </a:r>
          </a:p>
          <a:p>
            <a:r>
              <a:rPr lang="en-GB" sz="894" i="1" dirty="0"/>
              <a:t>Assess the political factors which have accelerated globalisation (12)</a:t>
            </a:r>
          </a:p>
          <a:p>
            <a:r>
              <a:rPr lang="en-GB" sz="894" i="1" dirty="0"/>
              <a:t>Assess the economic factors which have accelerated globalisation (12)</a:t>
            </a:r>
          </a:p>
          <a:p>
            <a:r>
              <a:rPr lang="en-GB" sz="894" i="1" dirty="0"/>
              <a:t>Assess the role of key players/IGOs in accelerating globalisation (12)</a:t>
            </a:r>
          </a:p>
          <a:p>
            <a:endParaRPr lang="en-GB" sz="894" dirty="0"/>
          </a:p>
          <a:p>
            <a:r>
              <a:rPr lang="en-GB" sz="894" dirty="0"/>
              <a:t>Revise all content listed in the specification here. Pay close attention to ‘named examples’ you could use within any 12 mark question e.g. China’s 1978 Open Door Policy/SEZ and the role of key players e.g. WTO, IMF and World Bank and Trade Blocs. </a:t>
            </a:r>
          </a:p>
          <a:p>
            <a:endParaRPr lang="en-GB" sz="894" dirty="0"/>
          </a:p>
          <a:p>
            <a:r>
              <a:rPr lang="en-GB" sz="894" dirty="0"/>
              <a:t>Remember if the question is anything around what is italicised above – don’t </a:t>
            </a:r>
            <a:r>
              <a:rPr lang="en-GB" sz="894" b="1" dirty="0"/>
              <a:t>refer to only what the question is asking</a:t>
            </a:r>
            <a:r>
              <a:rPr lang="en-GB" sz="894" dirty="0"/>
              <a:t>. For all italicised questions above you must refer to </a:t>
            </a:r>
            <a:r>
              <a:rPr lang="en-GB" sz="894" b="1" dirty="0"/>
              <a:t>all </a:t>
            </a:r>
            <a:r>
              <a:rPr lang="en-GB" sz="894" dirty="0"/>
              <a:t>factors which accelerate globalisation: political, economic and key players. </a:t>
            </a:r>
          </a:p>
          <a:p>
            <a:endParaRPr lang="en-GB" sz="894" dirty="0"/>
          </a:p>
          <a:p>
            <a:r>
              <a:rPr lang="en-GB" sz="894" dirty="0"/>
              <a:t>Page 174-182</a:t>
            </a:r>
          </a:p>
        </p:txBody>
      </p:sp>
    </p:spTree>
    <p:extLst>
      <p:ext uri="{BB962C8B-B14F-4D97-AF65-F5344CB8AC3E}">
        <p14:creationId xmlns:p14="http://schemas.microsoft.com/office/powerpoint/2010/main" val="20067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CDB4DE-3040-4983-8339-391ACB6C5EDA}"/>
              </a:ext>
            </a:extLst>
          </p:cNvPr>
          <p:cNvSpPr txBox="1"/>
          <p:nvPr/>
        </p:nvSpPr>
        <p:spPr>
          <a:xfrm>
            <a:off x="5667698" y="1074733"/>
            <a:ext cx="5165184" cy="339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 8, 9, 10 and 11</a:t>
            </a:r>
          </a:p>
          <a:p>
            <a:endParaRPr lang="en-GB" sz="894" dirty="0"/>
          </a:p>
          <a:p>
            <a:r>
              <a:rPr lang="en-GB" sz="894" dirty="0"/>
              <a:t>3.3 could lend itself more to skills based content. </a:t>
            </a:r>
          </a:p>
          <a:p>
            <a:endParaRPr lang="en-GB" sz="894" dirty="0"/>
          </a:p>
          <a:p>
            <a:r>
              <a:rPr lang="en-GB" sz="894" dirty="0"/>
              <a:t>3.3a has never come up – I suspect if it did, it would be in table form with you required to complete a table and infer relationships etc. Page 183 of your textbook clearly explains 3.3a. </a:t>
            </a:r>
          </a:p>
          <a:p>
            <a:r>
              <a:rPr lang="en-GB" sz="894" dirty="0"/>
              <a:t>Make sure you know how globalisation can be measured. </a:t>
            </a:r>
          </a:p>
          <a:p>
            <a:endParaRPr lang="en-GB" sz="894" dirty="0"/>
          </a:p>
          <a:p>
            <a:r>
              <a:rPr lang="en-GB" sz="894" dirty="0"/>
              <a:t>Explain two indices which can be used to measure globalisation (4) </a:t>
            </a:r>
          </a:p>
          <a:p>
            <a:endParaRPr lang="en-GB" sz="894" dirty="0"/>
          </a:p>
          <a:p>
            <a:r>
              <a:rPr lang="en-GB" sz="894" dirty="0"/>
              <a:t>Know what is meant by ‘economic liberalisation’ and ‘</a:t>
            </a:r>
            <a:r>
              <a:rPr lang="en-GB" sz="894" dirty="0" err="1"/>
              <a:t>glocalisation</a:t>
            </a:r>
            <a:r>
              <a:rPr lang="en-GB" sz="894" dirty="0"/>
              <a:t>’</a:t>
            </a:r>
          </a:p>
          <a:p>
            <a:r>
              <a:rPr lang="en-GB" sz="894" dirty="0"/>
              <a:t>Define economic liberalisation (1)</a:t>
            </a:r>
          </a:p>
          <a:p>
            <a:r>
              <a:rPr lang="en-GB" sz="894" dirty="0"/>
              <a:t>Explain how economic liberalisation can be used by TNCs to help the spread of globalisation (3)</a:t>
            </a:r>
          </a:p>
          <a:p>
            <a:r>
              <a:rPr lang="en-GB" sz="894" dirty="0"/>
              <a:t>Define </a:t>
            </a:r>
            <a:r>
              <a:rPr lang="en-GB" sz="894" dirty="0" err="1"/>
              <a:t>glocalisation</a:t>
            </a:r>
            <a:r>
              <a:rPr lang="en-GB" sz="894" dirty="0"/>
              <a:t> (1)</a:t>
            </a:r>
          </a:p>
          <a:p>
            <a:r>
              <a:rPr lang="en-GB" sz="894" dirty="0"/>
              <a:t>Explain how </a:t>
            </a:r>
            <a:r>
              <a:rPr lang="en-GB" sz="894" dirty="0" err="1"/>
              <a:t>glocalisation</a:t>
            </a:r>
            <a:r>
              <a:rPr lang="en-GB" sz="894" dirty="0"/>
              <a:t> can be used by TNCs to help the spread of globalisation (3)</a:t>
            </a:r>
          </a:p>
          <a:p>
            <a:endParaRPr lang="en-GB" sz="894" dirty="0"/>
          </a:p>
          <a:p>
            <a:r>
              <a:rPr lang="en-GB" sz="894" dirty="0"/>
              <a:t>Support the explain questions above with clear examples. </a:t>
            </a:r>
          </a:p>
          <a:p>
            <a:endParaRPr lang="en-GB" sz="894" dirty="0"/>
          </a:p>
          <a:p>
            <a:r>
              <a:rPr lang="en-GB" sz="894" dirty="0"/>
              <a:t>Explain why some locations remain switched off from globalisation (4) </a:t>
            </a:r>
          </a:p>
          <a:p>
            <a:r>
              <a:rPr lang="en-GB" sz="894" dirty="0"/>
              <a:t>Assess the reasons why globalisation has affected some places and organisations more than others (12) </a:t>
            </a:r>
          </a:p>
          <a:p>
            <a:endParaRPr lang="en-GB" sz="894" dirty="0"/>
          </a:p>
          <a:p>
            <a:r>
              <a:rPr lang="en-GB" sz="894" dirty="0"/>
              <a:t>Know case studies for switched off locations e.g. North Korea, </a:t>
            </a:r>
            <a:r>
              <a:rPr lang="en-GB" sz="894" dirty="0" err="1"/>
              <a:t>Himba</a:t>
            </a:r>
            <a:r>
              <a:rPr lang="en-GB" sz="894" dirty="0"/>
              <a:t> Tribe </a:t>
            </a:r>
          </a:p>
          <a:p>
            <a:endParaRPr lang="en-GB" sz="894" dirty="0"/>
          </a:p>
          <a:p>
            <a:r>
              <a:rPr lang="en-GB" sz="894" dirty="0"/>
              <a:t>Pg. 183 - 187</a:t>
            </a:r>
          </a:p>
        </p:txBody>
      </p:sp>
      <p:pic>
        <p:nvPicPr>
          <p:cNvPr id="4" name="Picture 3">
            <a:extLst>
              <a:ext uri="{FF2B5EF4-FFF2-40B4-BE49-F238E27FC236}">
                <a16:creationId xmlns:a16="http://schemas.microsoft.com/office/drawing/2014/main" id="{E4C6353C-C67B-4151-BC34-42D260CDDC7A}"/>
              </a:ext>
            </a:extLst>
          </p:cNvPr>
          <p:cNvPicPr>
            <a:picLocks noChangeAspect="1"/>
          </p:cNvPicPr>
          <p:nvPr/>
        </p:nvPicPr>
        <p:blipFill>
          <a:blip r:embed="rId2"/>
          <a:stretch>
            <a:fillRect/>
          </a:stretch>
        </p:blipFill>
        <p:spPr>
          <a:xfrm>
            <a:off x="753135" y="1287611"/>
            <a:ext cx="4511431" cy="2286198"/>
          </a:xfrm>
          <a:prstGeom prst="rect">
            <a:avLst/>
          </a:prstGeom>
        </p:spPr>
      </p:pic>
    </p:spTree>
    <p:extLst>
      <p:ext uri="{BB962C8B-B14F-4D97-AF65-F5344CB8AC3E}">
        <p14:creationId xmlns:p14="http://schemas.microsoft.com/office/powerpoint/2010/main" val="4033094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CDB4DE-3040-4983-8339-391ACB6C5EDA}"/>
              </a:ext>
            </a:extLst>
          </p:cNvPr>
          <p:cNvSpPr txBox="1"/>
          <p:nvPr/>
        </p:nvSpPr>
        <p:spPr>
          <a:xfrm>
            <a:off x="5667698" y="1074733"/>
            <a:ext cx="5165184" cy="38075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Lesson11 – 16</a:t>
            </a:r>
          </a:p>
          <a:p>
            <a:endParaRPr lang="en-GB" sz="894" dirty="0"/>
          </a:p>
          <a:p>
            <a:r>
              <a:rPr lang="en-GB" sz="894" dirty="0"/>
              <a:t>There is a lot of ‘content’ to be understood in this section before attempting any questions.</a:t>
            </a:r>
          </a:p>
          <a:p>
            <a:endParaRPr lang="en-GB" sz="894" dirty="0"/>
          </a:p>
          <a:p>
            <a:r>
              <a:rPr lang="en-GB" sz="894" dirty="0"/>
              <a:t>Know what is meant by the global shift (lesson 11) and its links particularly to the case studies of India and China. This could lend itself to a 12 mark question. </a:t>
            </a:r>
          </a:p>
          <a:p>
            <a:endParaRPr lang="en-GB" sz="894" dirty="0"/>
          </a:p>
          <a:p>
            <a:r>
              <a:rPr lang="en-GB" sz="894" dirty="0"/>
              <a:t>Assess the view that the global shift has created more winners than losers (12)</a:t>
            </a:r>
          </a:p>
          <a:p>
            <a:r>
              <a:rPr lang="en-GB" sz="894" dirty="0"/>
              <a:t>Assess the impacts of the global shift in developing countries (12)</a:t>
            </a:r>
          </a:p>
          <a:p>
            <a:r>
              <a:rPr lang="en-GB" sz="894" dirty="0"/>
              <a:t>Explain the social and environmental problems experienced in deindustrialised regions as a result of economic restructuring (4) </a:t>
            </a:r>
          </a:p>
          <a:p>
            <a:endParaRPr lang="en-GB" sz="894" dirty="0"/>
          </a:p>
          <a:p>
            <a:endParaRPr lang="en-GB" sz="894" dirty="0"/>
          </a:p>
          <a:p>
            <a:r>
              <a:rPr lang="en-GB" sz="894" dirty="0"/>
              <a:t>Explain why globalisation has caused change to built environments in economically emerging countries (4)</a:t>
            </a:r>
          </a:p>
          <a:p>
            <a:r>
              <a:rPr lang="en-GB" sz="894" dirty="0"/>
              <a:t>Assess the view that the pace and scale of economic migration has created severe consequences for the physical environment (12)</a:t>
            </a:r>
          </a:p>
          <a:p>
            <a:r>
              <a:rPr lang="en-GB" sz="894" dirty="0"/>
              <a:t>Assess the impacts that global migration has had on people and the environment (12) </a:t>
            </a:r>
          </a:p>
          <a:p>
            <a:r>
              <a:rPr lang="en-GB" sz="894" dirty="0"/>
              <a:t>Assess the benefits and costs for both host and source locations of economic migration (12) </a:t>
            </a:r>
          </a:p>
          <a:p>
            <a:endParaRPr lang="en-GB" sz="894" dirty="0"/>
          </a:p>
          <a:p>
            <a:r>
              <a:rPr lang="en-GB" sz="894" dirty="0"/>
              <a:t>Know what is meant by ‘cultural diffusion’ and the role TNCS play in spreading this. </a:t>
            </a:r>
          </a:p>
          <a:p>
            <a:endParaRPr lang="en-GB" sz="894" dirty="0"/>
          </a:p>
          <a:p>
            <a:r>
              <a:rPr lang="en-GB" sz="894" dirty="0"/>
              <a:t>Assess the view that the emergence of a global culture is a bad thing (12)</a:t>
            </a:r>
          </a:p>
          <a:p>
            <a:r>
              <a:rPr lang="en-GB" sz="894" dirty="0"/>
              <a:t>Assess the impacts of globalisation on culture (12) </a:t>
            </a:r>
          </a:p>
          <a:p>
            <a:r>
              <a:rPr lang="en-GB" sz="894" dirty="0"/>
              <a:t>Assess the contribution of globalisation to cultural diffusion (12)</a:t>
            </a:r>
          </a:p>
          <a:p>
            <a:r>
              <a:rPr lang="en-GB" sz="894" dirty="0"/>
              <a:t>Assess the economic and environmental impacts of globalisation (12) </a:t>
            </a:r>
          </a:p>
          <a:p>
            <a:endParaRPr lang="en-GB" sz="894" dirty="0"/>
          </a:p>
          <a:p>
            <a:r>
              <a:rPr lang="en-GB" sz="894" dirty="0" err="1"/>
              <a:t>Pg</a:t>
            </a:r>
            <a:r>
              <a:rPr lang="en-GB" sz="894" dirty="0"/>
              <a:t> 188-199</a:t>
            </a:r>
          </a:p>
        </p:txBody>
      </p:sp>
      <p:pic>
        <p:nvPicPr>
          <p:cNvPr id="2" name="Picture 1">
            <a:extLst>
              <a:ext uri="{FF2B5EF4-FFF2-40B4-BE49-F238E27FC236}">
                <a16:creationId xmlns:a16="http://schemas.microsoft.com/office/drawing/2014/main" id="{21702E53-668B-45B7-A5FD-7B564A994AC4}"/>
              </a:ext>
            </a:extLst>
          </p:cNvPr>
          <p:cNvPicPr>
            <a:picLocks noChangeAspect="1"/>
          </p:cNvPicPr>
          <p:nvPr/>
        </p:nvPicPr>
        <p:blipFill>
          <a:blip r:embed="rId2"/>
          <a:stretch>
            <a:fillRect/>
          </a:stretch>
        </p:blipFill>
        <p:spPr>
          <a:xfrm>
            <a:off x="476612" y="76200"/>
            <a:ext cx="4816827" cy="6858000"/>
          </a:xfrm>
          <a:prstGeom prst="rect">
            <a:avLst/>
          </a:prstGeom>
        </p:spPr>
      </p:pic>
    </p:spTree>
    <p:extLst>
      <p:ext uri="{BB962C8B-B14F-4D97-AF65-F5344CB8AC3E}">
        <p14:creationId xmlns:p14="http://schemas.microsoft.com/office/powerpoint/2010/main" val="1324044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CDB4DE-3040-4983-8339-391ACB6C5EDA}"/>
              </a:ext>
            </a:extLst>
          </p:cNvPr>
          <p:cNvSpPr txBox="1"/>
          <p:nvPr/>
        </p:nvSpPr>
        <p:spPr>
          <a:xfrm>
            <a:off x="5667698" y="1074733"/>
            <a:ext cx="5165184" cy="270676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Lessons 17 - 20</a:t>
            </a:r>
          </a:p>
          <a:p>
            <a:endParaRPr lang="en-GB" sz="894" dirty="0"/>
          </a:p>
          <a:p>
            <a:r>
              <a:rPr lang="en-GB" sz="894" dirty="0"/>
              <a:t>Assess the view that globalisation has increased the global development gap (12)</a:t>
            </a:r>
          </a:p>
          <a:p>
            <a:r>
              <a:rPr lang="en-GB" sz="894" dirty="0"/>
              <a:t>Assess the tensions which have resulted from globalisation (12)</a:t>
            </a:r>
          </a:p>
          <a:p>
            <a:r>
              <a:rPr lang="en-GB" sz="894" dirty="0"/>
              <a:t>Assess the view that </a:t>
            </a:r>
            <a:r>
              <a:rPr lang="en-GB" sz="894" dirty="0" err="1"/>
              <a:t>globalisaton</a:t>
            </a:r>
            <a:r>
              <a:rPr lang="en-GB" sz="894" dirty="0"/>
              <a:t> has increased localism and awareness of the impacts of a consumer society (12) </a:t>
            </a:r>
          </a:p>
          <a:p>
            <a:r>
              <a:rPr lang="en-GB" sz="894" dirty="0"/>
              <a:t>Assess the view that globalisation has created more winners than losers (12)</a:t>
            </a:r>
          </a:p>
          <a:p>
            <a:r>
              <a:rPr lang="en-GB" sz="894" dirty="0"/>
              <a:t>Assess the actions taken by NGOs and local government in promoting ethical and environmental concerns about unsustainability (12) </a:t>
            </a:r>
          </a:p>
          <a:p>
            <a:endParaRPr lang="en-GB" sz="894" dirty="0"/>
          </a:p>
          <a:p>
            <a:r>
              <a:rPr lang="en-GB" sz="894" dirty="0"/>
              <a:t>3.7a could lead to a skills based question – see page 201 – 205 in textbook. Revise the Lorenz curve and GINI coefficient as well as HDI and GII </a:t>
            </a:r>
          </a:p>
          <a:p>
            <a:endParaRPr lang="en-GB" sz="894" dirty="0"/>
          </a:p>
          <a:p>
            <a:r>
              <a:rPr lang="en-GB" sz="894" dirty="0"/>
              <a:t>Explain how the GINI index can show a widening development gap (4) </a:t>
            </a:r>
          </a:p>
          <a:p>
            <a:endParaRPr lang="en-GB" sz="894" dirty="0"/>
          </a:p>
          <a:p>
            <a:r>
              <a:rPr lang="en-GB" sz="894" dirty="0"/>
              <a:t>Remember </a:t>
            </a:r>
            <a:r>
              <a:rPr lang="en-GB" sz="894" b="1" dirty="0"/>
              <a:t>whilst globalisation has increased the development gap – there are other factors at play – think superpowers and human rights…also think about the role of policies set by governments….</a:t>
            </a:r>
          </a:p>
          <a:p>
            <a:endParaRPr lang="en-GB" sz="894" b="1" dirty="0"/>
          </a:p>
          <a:p>
            <a:r>
              <a:rPr lang="en-GB" sz="894" dirty="0"/>
              <a:t>Page 200 – 215 </a:t>
            </a:r>
          </a:p>
        </p:txBody>
      </p:sp>
      <p:pic>
        <p:nvPicPr>
          <p:cNvPr id="4" name="Picture 3">
            <a:extLst>
              <a:ext uri="{FF2B5EF4-FFF2-40B4-BE49-F238E27FC236}">
                <a16:creationId xmlns:a16="http://schemas.microsoft.com/office/drawing/2014/main" id="{AA8E2FD5-4FAA-49F0-A76B-2BC209B9DBD1}"/>
              </a:ext>
            </a:extLst>
          </p:cNvPr>
          <p:cNvPicPr>
            <a:picLocks noChangeAspect="1"/>
          </p:cNvPicPr>
          <p:nvPr/>
        </p:nvPicPr>
        <p:blipFill>
          <a:blip r:embed="rId2"/>
          <a:stretch>
            <a:fillRect/>
          </a:stretch>
        </p:blipFill>
        <p:spPr>
          <a:xfrm>
            <a:off x="531311" y="173083"/>
            <a:ext cx="4252328" cy="6264183"/>
          </a:xfrm>
          <a:prstGeom prst="rect">
            <a:avLst/>
          </a:prstGeom>
        </p:spPr>
      </p:pic>
    </p:spTree>
    <p:extLst>
      <p:ext uri="{BB962C8B-B14F-4D97-AF65-F5344CB8AC3E}">
        <p14:creationId xmlns:p14="http://schemas.microsoft.com/office/powerpoint/2010/main" val="3603081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8B38A6-B627-41B2-A032-E427C6BC4E82}"/>
              </a:ext>
            </a:extLst>
          </p:cNvPr>
          <p:cNvPicPr>
            <a:picLocks noChangeAspect="1"/>
          </p:cNvPicPr>
          <p:nvPr/>
        </p:nvPicPr>
        <p:blipFill>
          <a:blip r:embed="rId2"/>
          <a:stretch>
            <a:fillRect/>
          </a:stretch>
        </p:blipFill>
        <p:spPr>
          <a:xfrm>
            <a:off x="329124" y="94813"/>
            <a:ext cx="4923227" cy="6858000"/>
          </a:xfrm>
          <a:prstGeom prst="rect">
            <a:avLst/>
          </a:prstGeom>
        </p:spPr>
      </p:pic>
      <p:sp>
        <p:nvSpPr>
          <p:cNvPr id="3" name="TextBox 2">
            <a:extLst>
              <a:ext uri="{FF2B5EF4-FFF2-40B4-BE49-F238E27FC236}">
                <a16:creationId xmlns:a16="http://schemas.microsoft.com/office/drawing/2014/main" id="{9DFFB615-A857-409C-91AC-6618196CA6CA}"/>
              </a:ext>
            </a:extLst>
          </p:cNvPr>
          <p:cNvSpPr txBox="1"/>
          <p:nvPr/>
        </p:nvSpPr>
        <p:spPr>
          <a:xfrm>
            <a:off x="5667698" y="1074733"/>
            <a:ext cx="5165184" cy="311957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Lessons 1-5</a:t>
            </a:r>
          </a:p>
          <a:p>
            <a:endParaRPr lang="en-GB" sz="894" dirty="0"/>
          </a:p>
          <a:p>
            <a:r>
              <a:rPr lang="en-GB" sz="894" dirty="0"/>
              <a:t>You must understand what hard and soft power is and examples. If it doesn’t involve war/invasion/extreme economic sanctions to maintain power it is likely to be soft power. </a:t>
            </a:r>
          </a:p>
          <a:p>
            <a:endParaRPr lang="en-GB" sz="894" dirty="0"/>
          </a:p>
          <a:p>
            <a:r>
              <a:rPr lang="en-GB" sz="894" dirty="0"/>
              <a:t>Understand the theories of power and how it can help explain changing patterns of power- remember not all theories are relevant today and there are limitations to these theories.</a:t>
            </a:r>
          </a:p>
          <a:p>
            <a:endParaRPr lang="en-GB" sz="894" dirty="0"/>
          </a:p>
          <a:p>
            <a:r>
              <a:rPr lang="en-GB" sz="894" dirty="0"/>
              <a:t>Explain what is meant by hard power (2)</a:t>
            </a:r>
          </a:p>
          <a:p>
            <a:r>
              <a:rPr lang="en-GB" sz="894" dirty="0"/>
              <a:t>Explain what is meant by soft power (2)</a:t>
            </a:r>
          </a:p>
          <a:p>
            <a:r>
              <a:rPr lang="en-GB" sz="894" dirty="0"/>
              <a:t>Explain how hard and soft power can be used by superpowers (4)</a:t>
            </a:r>
          </a:p>
          <a:p>
            <a:r>
              <a:rPr lang="en-GB" sz="894" dirty="0"/>
              <a:t>Assess the role of hard power used by superpowers to maintain influence over other nations (12)</a:t>
            </a:r>
          </a:p>
          <a:p>
            <a:endParaRPr lang="en-GB" sz="894" dirty="0"/>
          </a:p>
          <a:p>
            <a:r>
              <a:rPr lang="en-GB" sz="894" dirty="0"/>
              <a:t>Explain two development theories (4) (you must refer to either: world systems theory, dependency theory or modernisation theory)</a:t>
            </a:r>
          </a:p>
          <a:p>
            <a:endParaRPr lang="en-GB" sz="894" dirty="0"/>
          </a:p>
          <a:p>
            <a:r>
              <a:rPr lang="en-GB" sz="894" dirty="0"/>
              <a:t>Explain how globalisation has led to a multipolar world (4) </a:t>
            </a:r>
          </a:p>
          <a:p>
            <a:r>
              <a:rPr lang="en-GB" sz="894" dirty="0"/>
              <a:t>Assess the view that we now live in a ‘bi-polar’ world in terms of superpowers (12) </a:t>
            </a:r>
          </a:p>
          <a:p>
            <a:r>
              <a:rPr lang="en-GB" sz="894" dirty="0"/>
              <a:t>Assess the extent to which China can claim to be a superpower (12)</a:t>
            </a:r>
          </a:p>
          <a:p>
            <a:r>
              <a:rPr lang="en-GB" sz="894" dirty="0"/>
              <a:t>Assess the extent to which </a:t>
            </a:r>
            <a:r>
              <a:rPr lang="en-GB" sz="894" dirty="0" err="1"/>
              <a:t>neocolonialism</a:t>
            </a:r>
            <a:r>
              <a:rPr lang="en-GB" sz="894" dirty="0"/>
              <a:t> affects geopolitical stability (12)</a:t>
            </a:r>
          </a:p>
          <a:p>
            <a:endParaRPr lang="en-GB" sz="894" dirty="0"/>
          </a:p>
          <a:p>
            <a:r>
              <a:rPr lang="en-GB" sz="894" dirty="0"/>
              <a:t>Page 136-149</a:t>
            </a:r>
          </a:p>
        </p:txBody>
      </p:sp>
    </p:spTree>
    <p:extLst>
      <p:ext uri="{BB962C8B-B14F-4D97-AF65-F5344CB8AC3E}">
        <p14:creationId xmlns:p14="http://schemas.microsoft.com/office/powerpoint/2010/main" val="41589464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BC3832-5E97-413D-A35E-AAFFD94FF083}"/>
              </a:ext>
            </a:extLst>
          </p:cNvPr>
          <p:cNvPicPr>
            <a:picLocks noChangeAspect="1"/>
          </p:cNvPicPr>
          <p:nvPr/>
        </p:nvPicPr>
        <p:blipFill>
          <a:blip r:embed="rId2"/>
          <a:stretch>
            <a:fillRect/>
          </a:stretch>
        </p:blipFill>
        <p:spPr>
          <a:xfrm>
            <a:off x="106488" y="458962"/>
            <a:ext cx="4435224" cy="4694063"/>
          </a:xfrm>
          <a:prstGeom prst="rect">
            <a:avLst/>
          </a:prstGeom>
        </p:spPr>
      </p:pic>
      <p:sp>
        <p:nvSpPr>
          <p:cNvPr id="3" name="TextBox 2">
            <a:extLst>
              <a:ext uri="{FF2B5EF4-FFF2-40B4-BE49-F238E27FC236}">
                <a16:creationId xmlns:a16="http://schemas.microsoft.com/office/drawing/2014/main" id="{A9D8B057-2D99-42F0-9613-DF5A71FB6588}"/>
              </a:ext>
            </a:extLst>
          </p:cNvPr>
          <p:cNvSpPr txBox="1"/>
          <p:nvPr/>
        </p:nvSpPr>
        <p:spPr>
          <a:xfrm>
            <a:off x="5667698" y="1074733"/>
            <a:ext cx="5165184" cy="25691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Lessons 6-9</a:t>
            </a:r>
          </a:p>
          <a:p>
            <a:endParaRPr lang="en-GB" sz="894" dirty="0"/>
          </a:p>
          <a:p>
            <a:r>
              <a:rPr lang="en-GB" sz="894" dirty="0"/>
              <a:t>You must understand the role that IGOs (named examples in spec)  and TNCs play in supporting superpowers (and indeed globalisation). </a:t>
            </a:r>
          </a:p>
          <a:p>
            <a:endParaRPr lang="en-GB" sz="894" dirty="0"/>
          </a:p>
          <a:p>
            <a:r>
              <a:rPr lang="en-GB" sz="894" dirty="0"/>
              <a:t>Assess the role of superpowers in influencing IGOs (12)</a:t>
            </a:r>
          </a:p>
          <a:p>
            <a:r>
              <a:rPr lang="en-GB" sz="894" dirty="0"/>
              <a:t>Assess the role of superpowers in influencing IGOs and TNCs (12)</a:t>
            </a:r>
          </a:p>
          <a:p>
            <a:r>
              <a:rPr lang="en-GB" sz="894" dirty="0"/>
              <a:t>Assess the influence of superpowers in influencing the global economic system (12) </a:t>
            </a:r>
          </a:p>
          <a:p>
            <a:r>
              <a:rPr lang="en-GB" sz="894" dirty="0"/>
              <a:t>Assess the role of superpowers in global decision making (12)</a:t>
            </a:r>
          </a:p>
          <a:p>
            <a:endParaRPr lang="en-GB" sz="894" dirty="0"/>
          </a:p>
          <a:p>
            <a:r>
              <a:rPr lang="en-GB" sz="894" dirty="0"/>
              <a:t>Explain how the system of intellectual property law benefits the current superpowers (4) – remember a significant number of innovative TNCs e.g. Apple are American! </a:t>
            </a:r>
          </a:p>
          <a:p>
            <a:endParaRPr lang="en-GB" sz="894" dirty="0"/>
          </a:p>
          <a:p>
            <a:r>
              <a:rPr lang="en-GB" sz="894" dirty="0"/>
              <a:t>Explain why military alliances are an important part of international decision making (4)</a:t>
            </a:r>
          </a:p>
          <a:p>
            <a:r>
              <a:rPr lang="en-GB" sz="894" dirty="0"/>
              <a:t>Assess the extent to which superpowers influence action on global environmental concerns (12) </a:t>
            </a:r>
          </a:p>
          <a:p>
            <a:r>
              <a:rPr lang="en-GB" sz="894" dirty="0"/>
              <a:t>Assess the extent to which BRICs influence action on global environmental concerns (12) </a:t>
            </a:r>
          </a:p>
          <a:p>
            <a:endParaRPr lang="en-GB" sz="894" dirty="0"/>
          </a:p>
          <a:p>
            <a:r>
              <a:rPr lang="en-GB" sz="894" dirty="0"/>
              <a:t>Pg. 150 – 161 </a:t>
            </a:r>
          </a:p>
        </p:txBody>
      </p:sp>
    </p:spTree>
    <p:extLst>
      <p:ext uri="{BB962C8B-B14F-4D97-AF65-F5344CB8AC3E}">
        <p14:creationId xmlns:p14="http://schemas.microsoft.com/office/powerpoint/2010/main" val="4116705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029552-2B68-4CE9-9453-2297AC7887BD}"/>
              </a:ext>
            </a:extLst>
          </p:cNvPr>
          <p:cNvSpPr txBox="1"/>
          <p:nvPr/>
        </p:nvSpPr>
        <p:spPr>
          <a:xfrm>
            <a:off x="5566438" y="1131883"/>
            <a:ext cx="5165184" cy="559640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 9, 10, 11, 12, 13, 14, 15 </a:t>
            </a:r>
          </a:p>
          <a:p>
            <a:endParaRPr lang="en-GB" sz="894" dirty="0"/>
          </a:p>
          <a:p>
            <a:r>
              <a:rPr lang="en-GB" sz="894" dirty="0"/>
              <a:t>There will be a four mark question and a 12 mark question in this section. The four mark question could be anything from a skills question to an explain question. </a:t>
            </a:r>
          </a:p>
          <a:p>
            <a:endParaRPr lang="en-GB" sz="894" dirty="0"/>
          </a:p>
          <a:p>
            <a:r>
              <a:rPr lang="en-GB" sz="894" dirty="0"/>
              <a:t>E.g. </a:t>
            </a:r>
          </a:p>
          <a:p>
            <a:r>
              <a:rPr lang="en-GB" sz="894" dirty="0"/>
              <a:t>Explain two impacts that superpower actions can have on the environment (4)</a:t>
            </a:r>
          </a:p>
          <a:p>
            <a:r>
              <a:rPr lang="en-GB" sz="894" dirty="0"/>
              <a:t>Outline how the growing middle class can have implications on the availability of resources (3)</a:t>
            </a:r>
          </a:p>
          <a:p>
            <a:r>
              <a:rPr lang="en-GB" sz="894" dirty="0"/>
              <a:t>Explain how geopolitical tensions can arise between superpower nations (4) </a:t>
            </a:r>
          </a:p>
          <a:p>
            <a:endParaRPr lang="en-GB" sz="894" dirty="0"/>
          </a:p>
          <a:p>
            <a:endParaRPr lang="en-GB" sz="894" dirty="0"/>
          </a:p>
          <a:p>
            <a:r>
              <a:rPr lang="en-GB" sz="894" dirty="0"/>
              <a:t>12 mark questions will be ‘assessed’ based:</a:t>
            </a:r>
          </a:p>
          <a:p>
            <a:r>
              <a:rPr lang="en-GB" sz="894" dirty="0"/>
              <a:t>Assess the impacts that developing nations can have on the physical environment (12)</a:t>
            </a:r>
          </a:p>
          <a:p>
            <a:r>
              <a:rPr lang="en-GB" sz="894" dirty="0"/>
              <a:t>Assess the tensions that can arise as a result of the contest for global influence of superpowers (12)</a:t>
            </a:r>
          </a:p>
          <a:p>
            <a:r>
              <a:rPr lang="en-GB" sz="894" dirty="0"/>
              <a:t>Assess the social and physical consequences of superpower actions (12)</a:t>
            </a:r>
          </a:p>
          <a:p>
            <a:r>
              <a:rPr lang="en-GB" sz="894" i="1" dirty="0"/>
              <a:t>Assess the social consequences of superpower actions (12)</a:t>
            </a:r>
          </a:p>
          <a:p>
            <a:r>
              <a:rPr lang="en-GB" sz="894" i="1" dirty="0"/>
              <a:t>Assess the physical consequences of superpower actions (12)</a:t>
            </a:r>
          </a:p>
          <a:p>
            <a:r>
              <a:rPr lang="en-GB" sz="894" i="1" dirty="0"/>
              <a:t>Assess the view that economic problems faced by superpowers challenges their power (12) </a:t>
            </a:r>
          </a:p>
          <a:p>
            <a:r>
              <a:rPr lang="en-GB" sz="894" i="1" dirty="0"/>
              <a:t>Using examples, assess the ways in which global influence may be contested politically (12) </a:t>
            </a:r>
          </a:p>
          <a:p>
            <a:r>
              <a:rPr lang="en-GB" sz="894" i="1" dirty="0"/>
              <a:t>Assess the extent to which the position of USA as a </a:t>
            </a:r>
            <a:r>
              <a:rPr lang="en-GB" sz="894" i="1" dirty="0" err="1"/>
              <a:t>uni</a:t>
            </a:r>
            <a:r>
              <a:rPr lang="en-GB" sz="894" i="1" dirty="0"/>
              <a:t>-polar superpower is being questioned (12) </a:t>
            </a:r>
          </a:p>
          <a:p>
            <a:endParaRPr lang="en-GB" sz="894" i="1" dirty="0"/>
          </a:p>
          <a:p>
            <a:endParaRPr lang="en-GB" sz="894" dirty="0"/>
          </a:p>
          <a:p>
            <a:endParaRPr lang="en-GB" sz="894" dirty="0"/>
          </a:p>
          <a:p>
            <a:endParaRPr lang="en-GB" sz="894" dirty="0"/>
          </a:p>
          <a:p>
            <a:r>
              <a:rPr lang="en-GB" sz="894" dirty="0"/>
              <a:t>There is a real focus on ‘impacts’ and ‘tensions’ that superpower actions can have. Revise case studies of Russia/Ukraine, The Middle East and Arctic oil and gas. There is a range of spheres of influence that is contested: Seas (Russia/Ukraine and Arctic Oil and Gas) and Land (the Middle East). Consider: </a:t>
            </a:r>
            <a:r>
              <a:rPr lang="en-GB" sz="894" i="1" dirty="0"/>
              <a:t>who is contesting and why?</a:t>
            </a:r>
          </a:p>
          <a:p>
            <a:r>
              <a:rPr lang="en-GB" sz="894" i="1" dirty="0"/>
              <a:t>Your answers for ‘why’ are invariably to maintain a sphere of influence by superpower nations (USA, China, Russia) and to maintain control of fossil fuels which is what the governments of these countries use to maintain their strong economic growth and subsequent superpower status. </a:t>
            </a:r>
            <a:endParaRPr lang="en-GB" sz="894" dirty="0"/>
          </a:p>
          <a:p>
            <a:endParaRPr lang="en-GB" sz="894" dirty="0"/>
          </a:p>
          <a:p>
            <a:r>
              <a:rPr lang="en-GB" sz="894" dirty="0"/>
              <a:t>Remember if the question is anything around what is italicised above – don’t </a:t>
            </a:r>
            <a:r>
              <a:rPr lang="en-GB" sz="894" b="1" dirty="0"/>
              <a:t>refer to only what the question is asking</a:t>
            </a:r>
            <a:r>
              <a:rPr lang="en-GB" sz="894" dirty="0"/>
              <a:t>. For all italicised questions above you must refer to </a:t>
            </a:r>
            <a:r>
              <a:rPr lang="en-GB" sz="894" b="1" dirty="0"/>
              <a:t>all </a:t>
            </a:r>
            <a:r>
              <a:rPr lang="en-GB" sz="894" dirty="0"/>
              <a:t>factors.</a:t>
            </a:r>
          </a:p>
          <a:p>
            <a:r>
              <a:rPr lang="en-GB" sz="894" dirty="0"/>
              <a:t>Page 150 – 172</a:t>
            </a:r>
          </a:p>
          <a:p>
            <a:endParaRPr lang="en-GB" sz="894" dirty="0"/>
          </a:p>
          <a:p>
            <a:r>
              <a:rPr lang="en-GB" sz="894" dirty="0"/>
              <a:t>There is a useful resource based question on page 164 – although it would not be a 6 mark question rather a 4 mark question. </a:t>
            </a:r>
          </a:p>
          <a:p>
            <a:endParaRPr lang="en-GB" sz="894" dirty="0"/>
          </a:p>
          <a:p>
            <a:endParaRPr lang="en-GB" sz="894" dirty="0"/>
          </a:p>
        </p:txBody>
      </p:sp>
      <p:pic>
        <p:nvPicPr>
          <p:cNvPr id="4" name="Picture 3">
            <a:extLst>
              <a:ext uri="{FF2B5EF4-FFF2-40B4-BE49-F238E27FC236}">
                <a16:creationId xmlns:a16="http://schemas.microsoft.com/office/drawing/2014/main" id="{E51DA06E-9B57-489A-B24E-761154BA6E10}"/>
              </a:ext>
            </a:extLst>
          </p:cNvPr>
          <p:cNvPicPr>
            <a:picLocks noChangeAspect="1"/>
          </p:cNvPicPr>
          <p:nvPr/>
        </p:nvPicPr>
        <p:blipFill>
          <a:blip r:embed="rId2"/>
          <a:stretch>
            <a:fillRect/>
          </a:stretch>
        </p:blipFill>
        <p:spPr>
          <a:xfrm>
            <a:off x="526030" y="703080"/>
            <a:ext cx="3600110" cy="1440044"/>
          </a:xfrm>
          <a:prstGeom prst="rect">
            <a:avLst/>
          </a:prstGeom>
        </p:spPr>
      </p:pic>
      <p:pic>
        <p:nvPicPr>
          <p:cNvPr id="5" name="Picture 4">
            <a:extLst>
              <a:ext uri="{FF2B5EF4-FFF2-40B4-BE49-F238E27FC236}">
                <a16:creationId xmlns:a16="http://schemas.microsoft.com/office/drawing/2014/main" id="{35076CF5-2B6B-45CF-845E-437156446A12}"/>
              </a:ext>
            </a:extLst>
          </p:cNvPr>
          <p:cNvPicPr>
            <a:picLocks noChangeAspect="1"/>
          </p:cNvPicPr>
          <p:nvPr/>
        </p:nvPicPr>
        <p:blipFill>
          <a:blip r:embed="rId3"/>
          <a:stretch>
            <a:fillRect/>
          </a:stretch>
        </p:blipFill>
        <p:spPr>
          <a:xfrm>
            <a:off x="448015" y="2143124"/>
            <a:ext cx="3756141" cy="4619853"/>
          </a:xfrm>
          <a:prstGeom prst="rect">
            <a:avLst/>
          </a:prstGeom>
        </p:spPr>
      </p:pic>
    </p:spTree>
    <p:extLst>
      <p:ext uri="{BB962C8B-B14F-4D97-AF65-F5344CB8AC3E}">
        <p14:creationId xmlns:p14="http://schemas.microsoft.com/office/powerpoint/2010/main" val="2332217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07C1-7D25-404C-9217-A14EC5889DC5}"/>
              </a:ext>
            </a:extLst>
          </p:cNvPr>
          <p:cNvSpPr>
            <a:spLocks noGrp="1"/>
          </p:cNvSpPr>
          <p:nvPr>
            <p:ph type="title"/>
          </p:nvPr>
        </p:nvSpPr>
        <p:spPr/>
        <p:txBody>
          <a:bodyPr>
            <a:normAutofit/>
          </a:bodyPr>
          <a:lstStyle/>
          <a:p>
            <a:r>
              <a:rPr lang="en-GB" dirty="0"/>
              <a:t>Health and Human Rights – 35 marks (4, 6, 8, 20)</a:t>
            </a:r>
          </a:p>
        </p:txBody>
      </p:sp>
      <p:sp>
        <p:nvSpPr>
          <p:cNvPr id="3" name="Content Placeholder 2">
            <a:extLst>
              <a:ext uri="{FF2B5EF4-FFF2-40B4-BE49-F238E27FC236}">
                <a16:creationId xmlns:a16="http://schemas.microsoft.com/office/drawing/2014/main" id="{DB232B7D-7E55-40FD-A694-EC134FA4AAF6}"/>
              </a:ext>
            </a:extLst>
          </p:cNvPr>
          <p:cNvSpPr>
            <a:spLocks noGrp="1"/>
          </p:cNvSpPr>
          <p:nvPr>
            <p:ph idx="1"/>
          </p:nvPr>
        </p:nvSpPr>
        <p:spPr/>
        <p:txBody>
          <a:bodyPr/>
          <a:lstStyle/>
          <a:p>
            <a:endParaRPr lang="en-GB" dirty="0"/>
          </a:p>
        </p:txBody>
      </p:sp>
      <p:pic>
        <p:nvPicPr>
          <p:cNvPr id="4098" name="Picture 2" descr="Human rights and health? The long road to the mainstream | openDemocracy">
            <a:extLst>
              <a:ext uri="{FF2B5EF4-FFF2-40B4-BE49-F238E27FC236}">
                <a16:creationId xmlns:a16="http://schemas.microsoft.com/office/drawing/2014/main" id="{79B8897F-1864-4AB5-B93F-EA26D727DC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6541" y="3923415"/>
            <a:ext cx="4153115" cy="276701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ree Human Rights Course, July 2015 – FXB Center for Health &amp;amp; Human Rights  | Harvard University">
            <a:extLst>
              <a:ext uri="{FF2B5EF4-FFF2-40B4-BE49-F238E27FC236}">
                <a16:creationId xmlns:a16="http://schemas.microsoft.com/office/drawing/2014/main" id="{6D341502-442A-4684-A4C2-36AA16E97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7154" y="1690691"/>
            <a:ext cx="4519501" cy="3353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237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EF00D-A1D6-49C2-8132-0C666D2559CC}"/>
              </a:ext>
            </a:extLst>
          </p:cNvPr>
          <p:cNvSpPr txBox="1"/>
          <p:nvPr/>
        </p:nvSpPr>
        <p:spPr>
          <a:xfrm>
            <a:off x="5800354" y="906002"/>
            <a:ext cx="5165184" cy="408278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Lessons 1 - 6</a:t>
            </a:r>
          </a:p>
          <a:p>
            <a:endParaRPr lang="en-GB" sz="894" dirty="0"/>
          </a:p>
          <a:p>
            <a:r>
              <a:rPr lang="en-GB" sz="894" dirty="0"/>
              <a:t>To me, 8a1 and 8a2 lend itself to a 4 mark skills question, this could be plotting data or indeed some form of skills test. </a:t>
            </a:r>
          </a:p>
          <a:p>
            <a:endParaRPr lang="en-GB" sz="894" dirty="0"/>
          </a:p>
          <a:p>
            <a:r>
              <a:rPr lang="en-GB" sz="894" dirty="0"/>
              <a:t>6 mark questions:</a:t>
            </a:r>
          </a:p>
          <a:p>
            <a:r>
              <a:rPr lang="en-GB" sz="894" dirty="0"/>
              <a:t>Explain the reasons for variations in health and life expectancy (6)</a:t>
            </a:r>
          </a:p>
          <a:p>
            <a:r>
              <a:rPr lang="en-GB" sz="894" dirty="0"/>
              <a:t>Explain the reasons for variations in health and life expectancy in developed and developing nations (6)</a:t>
            </a:r>
          </a:p>
          <a:p>
            <a:r>
              <a:rPr lang="en-GB" sz="894" dirty="0"/>
              <a:t>Explain the reasons for variations in health and life expectancy in developing nations (6)</a:t>
            </a:r>
          </a:p>
          <a:p>
            <a:r>
              <a:rPr lang="en-GB" sz="894" dirty="0"/>
              <a:t>Explain the reasons for variations in health and life expectancy in developed nations (6)</a:t>
            </a:r>
          </a:p>
          <a:p>
            <a:r>
              <a:rPr lang="en-GB" sz="894" dirty="0"/>
              <a:t>Explain how education is a vital for economic development (6)</a:t>
            </a:r>
          </a:p>
          <a:p>
            <a:endParaRPr lang="en-GB" sz="894" dirty="0"/>
          </a:p>
          <a:p>
            <a:endParaRPr lang="en-GB" sz="894" dirty="0"/>
          </a:p>
          <a:p>
            <a:r>
              <a:rPr lang="en-GB" sz="894" dirty="0"/>
              <a:t>8 mark questions:</a:t>
            </a:r>
          </a:p>
          <a:p>
            <a:r>
              <a:rPr lang="en-GB" sz="894" dirty="0"/>
              <a:t>Explain the role that governments and IGOs play in defining development targets and policies (8)</a:t>
            </a:r>
          </a:p>
          <a:p>
            <a:r>
              <a:rPr lang="en-GB" sz="894" dirty="0"/>
              <a:t>Explain how there are variations in health and life expectancy between and within nations (8)</a:t>
            </a:r>
          </a:p>
          <a:p>
            <a:r>
              <a:rPr lang="en-GB" sz="894" dirty="0"/>
              <a:t>Explain why many view education as central to enabling the economic development of countries (8)</a:t>
            </a:r>
          </a:p>
          <a:p>
            <a:endParaRPr lang="en-GB" sz="894" dirty="0"/>
          </a:p>
          <a:p>
            <a:endParaRPr lang="en-GB" sz="894" dirty="0"/>
          </a:p>
          <a:p>
            <a:r>
              <a:rPr lang="en-GB" sz="894" dirty="0"/>
              <a:t>20 mark questions:</a:t>
            </a:r>
          </a:p>
          <a:p>
            <a:r>
              <a:rPr lang="en-GB" sz="894" dirty="0"/>
              <a:t>Evaluate  the reasons for variations in health and life expectancy between developed and developing nations (20) </a:t>
            </a:r>
          </a:p>
          <a:p>
            <a:r>
              <a:rPr lang="en-GB" sz="894" dirty="0"/>
              <a:t>Evaluate the role that governments and IGOs play in defining development targets and policies (20)</a:t>
            </a:r>
          </a:p>
          <a:p>
            <a:endParaRPr lang="en-GB" sz="894" dirty="0"/>
          </a:p>
          <a:p>
            <a:endParaRPr lang="en-GB" sz="894" dirty="0"/>
          </a:p>
          <a:p>
            <a:r>
              <a:rPr lang="en-GB" sz="894" dirty="0"/>
              <a:t>Page 188-209 </a:t>
            </a:r>
          </a:p>
          <a:p>
            <a:endParaRPr lang="en-GB" sz="894" dirty="0"/>
          </a:p>
          <a:p>
            <a:r>
              <a:rPr lang="en-GB" sz="894" dirty="0"/>
              <a:t>There are useful graphics here – you can see that this section could lend itself to a resource based question e.g. page 205 and 198-199</a:t>
            </a:r>
          </a:p>
        </p:txBody>
      </p:sp>
      <p:pic>
        <p:nvPicPr>
          <p:cNvPr id="4" name="Picture 3">
            <a:extLst>
              <a:ext uri="{FF2B5EF4-FFF2-40B4-BE49-F238E27FC236}">
                <a16:creationId xmlns:a16="http://schemas.microsoft.com/office/drawing/2014/main" id="{6EBCD595-467B-412F-8627-EC204C929426}"/>
              </a:ext>
            </a:extLst>
          </p:cNvPr>
          <p:cNvPicPr>
            <a:picLocks noChangeAspect="1"/>
          </p:cNvPicPr>
          <p:nvPr/>
        </p:nvPicPr>
        <p:blipFill>
          <a:blip r:embed="rId2"/>
          <a:stretch>
            <a:fillRect/>
          </a:stretch>
        </p:blipFill>
        <p:spPr>
          <a:xfrm>
            <a:off x="242050" y="113135"/>
            <a:ext cx="4191363" cy="4282811"/>
          </a:xfrm>
          <a:prstGeom prst="rect">
            <a:avLst/>
          </a:prstGeom>
        </p:spPr>
      </p:pic>
      <p:pic>
        <p:nvPicPr>
          <p:cNvPr id="5" name="Picture 4">
            <a:extLst>
              <a:ext uri="{FF2B5EF4-FFF2-40B4-BE49-F238E27FC236}">
                <a16:creationId xmlns:a16="http://schemas.microsoft.com/office/drawing/2014/main" id="{FC566D94-25DE-406D-9A28-01CA7D9560F9}"/>
              </a:ext>
            </a:extLst>
          </p:cNvPr>
          <p:cNvPicPr>
            <a:picLocks noChangeAspect="1"/>
          </p:cNvPicPr>
          <p:nvPr/>
        </p:nvPicPr>
        <p:blipFill>
          <a:blip r:embed="rId3"/>
          <a:stretch>
            <a:fillRect/>
          </a:stretch>
        </p:blipFill>
        <p:spPr>
          <a:xfrm>
            <a:off x="242050" y="4327941"/>
            <a:ext cx="4206605" cy="2530059"/>
          </a:xfrm>
          <a:prstGeom prst="rect">
            <a:avLst/>
          </a:prstGeom>
        </p:spPr>
      </p:pic>
    </p:spTree>
    <p:extLst>
      <p:ext uri="{BB962C8B-B14F-4D97-AF65-F5344CB8AC3E}">
        <p14:creationId xmlns:p14="http://schemas.microsoft.com/office/powerpoint/2010/main" val="2985561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EF00D-A1D6-49C2-8132-0C666D2559CC}"/>
              </a:ext>
            </a:extLst>
          </p:cNvPr>
          <p:cNvSpPr txBox="1"/>
          <p:nvPr/>
        </p:nvSpPr>
        <p:spPr>
          <a:xfrm>
            <a:off x="5800354" y="906002"/>
            <a:ext cx="5165184" cy="58716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 8, 9, 10, 11, 12</a:t>
            </a:r>
          </a:p>
          <a:p>
            <a:endParaRPr lang="en-GB" sz="894" dirty="0"/>
          </a:p>
          <a:p>
            <a:r>
              <a:rPr lang="en-GB" sz="894" dirty="0"/>
              <a:t>Know the ECHR and specific examples of human rights which are protected (good examples to use in a relevant question) </a:t>
            </a:r>
          </a:p>
          <a:p>
            <a:endParaRPr lang="en-GB" sz="894" dirty="0"/>
          </a:p>
          <a:p>
            <a:r>
              <a:rPr lang="en-GB" sz="894" dirty="0"/>
              <a:t>6 mark questions:</a:t>
            </a:r>
          </a:p>
          <a:p>
            <a:r>
              <a:rPr lang="en-GB" sz="894" dirty="0"/>
              <a:t>Explain how the ECHR can be used to protect human rights (6)</a:t>
            </a:r>
          </a:p>
          <a:p>
            <a:r>
              <a:rPr lang="en-GB" sz="894" dirty="0"/>
              <a:t>Explain how human rights are protected in international laws and agreements (6) </a:t>
            </a:r>
          </a:p>
          <a:p>
            <a:endParaRPr lang="en-GB" sz="894" dirty="0"/>
          </a:p>
          <a:p>
            <a:r>
              <a:rPr lang="en-GB" sz="894" dirty="0"/>
              <a:t>8 mark questions:</a:t>
            </a:r>
          </a:p>
          <a:p>
            <a:r>
              <a:rPr lang="en-GB" sz="894" dirty="0"/>
              <a:t>Explain the role of democracy and political freedom in the protection of human rights (8) </a:t>
            </a:r>
          </a:p>
          <a:p>
            <a:r>
              <a:rPr lang="en-GB" sz="894" dirty="0"/>
              <a:t>Explain why the protection of human rights varies between countries (8) </a:t>
            </a:r>
          </a:p>
          <a:p>
            <a:r>
              <a:rPr lang="en-GB" sz="894" dirty="0"/>
              <a:t>Explain how corruption can threaten human rights in countries (8) </a:t>
            </a:r>
          </a:p>
          <a:p>
            <a:endParaRPr lang="en-GB" sz="894" dirty="0"/>
          </a:p>
          <a:p>
            <a:endParaRPr lang="en-GB" sz="894" dirty="0"/>
          </a:p>
          <a:p>
            <a:r>
              <a:rPr lang="en-GB" sz="894" dirty="0"/>
              <a:t>Evaluate:</a:t>
            </a:r>
          </a:p>
          <a:p>
            <a:r>
              <a:rPr lang="en-GB" sz="894" dirty="0"/>
              <a:t>Evaluate the reasons why there are significant differences between countries in the definitions and protection of human rights (20)</a:t>
            </a:r>
          </a:p>
          <a:p>
            <a:r>
              <a:rPr lang="en-GB" sz="894" dirty="0"/>
              <a:t>Evaluate the success of international agreements which can protect human rights (20) </a:t>
            </a:r>
          </a:p>
          <a:p>
            <a:r>
              <a:rPr lang="en-GB" sz="894" dirty="0"/>
              <a:t>Evaluate the view that more democratic nations have a better protection of it’s human rights (20) </a:t>
            </a:r>
          </a:p>
          <a:p>
            <a:endParaRPr lang="en-GB" sz="894" dirty="0"/>
          </a:p>
          <a:p>
            <a:r>
              <a:rPr lang="en-GB" sz="894" dirty="0"/>
              <a:t>If asked to evaluate why there are significant variations of definitions and protections of human rights think about the following:</a:t>
            </a:r>
          </a:p>
          <a:p>
            <a:pPr marL="171450" indent="-171450">
              <a:buFontTx/>
              <a:buChar char="-"/>
            </a:pPr>
            <a:r>
              <a:rPr lang="en-GB" sz="894" dirty="0"/>
              <a:t>Whose human rights are being protected (sometimes protecting a nations human rights can lead to abuses of human rights in another country…e.g.. War)</a:t>
            </a:r>
          </a:p>
          <a:p>
            <a:pPr marL="171450" indent="-171450">
              <a:buFontTx/>
              <a:buChar char="-"/>
            </a:pPr>
            <a:r>
              <a:rPr lang="en-GB" sz="894" dirty="0"/>
              <a:t>Gender – some nations unfortunately do not protect genders equally </a:t>
            </a:r>
          </a:p>
          <a:p>
            <a:pPr marL="171450" indent="-171450">
              <a:buFontTx/>
              <a:buChar char="-"/>
            </a:pPr>
            <a:r>
              <a:rPr lang="en-GB" sz="894" dirty="0"/>
              <a:t>Race – think of Rwandan genocide – groups within the same country had different protection of their human rights </a:t>
            </a:r>
          </a:p>
          <a:p>
            <a:pPr marL="171450" indent="-171450">
              <a:buFontTx/>
              <a:buChar char="-"/>
            </a:pPr>
            <a:r>
              <a:rPr lang="en-GB" sz="894" dirty="0"/>
              <a:t>Corruption – see below </a:t>
            </a:r>
          </a:p>
          <a:p>
            <a:pPr marL="171450" indent="-171450">
              <a:buFontTx/>
              <a:buChar char="-"/>
            </a:pPr>
            <a:r>
              <a:rPr lang="en-GB" sz="894" dirty="0"/>
              <a:t>Level of democracy (this is an interesting one…USA deemed one of the most democratic nation … but there are a lot of human rights abuses committed by USA on other countries… food for thought)</a:t>
            </a:r>
          </a:p>
          <a:p>
            <a:endParaRPr lang="en-GB" sz="894" dirty="0"/>
          </a:p>
          <a:p>
            <a:r>
              <a:rPr lang="en-GB" sz="894" dirty="0"/>
              <a:t>Ultimately – remember this: A superpower nation’s priority is more often than not – </a:t>
            </a:r>
            <a:r>
              <a:rPr lang="en-GB" sz="894" i="1" dirty="0"/>
              <a:t>economic growth</a:t>
            </a:r>
            <a:r>
              <a:rPr lang="en-GB" sz="894" dirty="0"/>
              <a:t>. A superpower will ultimately choose to progress its economic growth </a:t>
            </a:r>
            <a:r>
              <a:rPr lang="en-GB" sz="894" i="1" dirty="0"/>
              <a:t>at the expense </a:t>
            </a:r>
            <a:r>
              <a:rPr lang="en-GB" sz="894" dirty="0"/>
              <a:t>of human rights </a:t>
            </a:r>
          </a:p>
          <a:p>
            <a:pPr marL="171450" indent="-171450">
              <a:buFontTx/>
              <a:buChar char="-"/>
            </a:pPr>
            <a:endParaRPr lang="en-GB" sz="894" dirty="0"/>
          </a:p>
          <a:p>
            <a:pPr marL="171450" indent="-171450">
              <a:buFontTx/>
              <a:buChar char="-"/>
            </a:pPr>
            <a:endParaRPr lang="en-GB" sz="894" dirty="0"/>
          </a:p>
          <a:p>
            <a:r>
              <a:rPr lang="en-GB" sz="894" i="1" dirty="0"/>
              <a:t>If you are going to use the word ‘corruption’ in any answer … you must support with statistical evidence of corruption …. In other words use data from the index of corruption. Common examples of nations which are deemed corrupt and relevant to your course are Haiti (tectonics) = 164/180 (1 being the least corrupt nation and 180 the most corrupt) and Afghanistan 174/180. </a:t>
            </a:r>
          </a:p>
          <a:p>
            <a:endParaRPr lang="en-GB" sz="894" i="1" dirty="0"/>
          </a:p>
          <a:p>
            <a:r>
              <a:rPr lang="en-GB" sz="894" i="1" dirty="0"/>
              <a:t>Page 210 - 219</a:t>
            </a:r>
          </a:p>
        </p:txBody>
      </p:sp>
      <p:pic>
        <p:nvPicPr>
          <p:cNvPr id="4" name="Picture 3">
            <a:extLst>
              <a:ext uri="{FF2B5EF4-FFF2-40B4-BE49-F238E27FC236}">
                <a16:creationId xmlns:a16="http://schemas.microsoft.com/office/drawing/2014/main" id="{C63A9C42-3B84-4B5F-A1BC-E2061897636E}"/>
              </a:ext>
            </a:extLst>
          </p:cNvPr>
          <p:cNvPicPr>
            <a:picLocks noChangeAspect="1"/>
          </p:cNvPicPr>
          <p:nvPr/>
        </p:nvPicPr>
        <p:blipFill>
          <a:blip r:embed="rId2"/>
          <a:stretch>
            <a:fillRect/>
          </a:stretch>
        </p:blipFill>
        <p:spPr>
          <a:xfrm>
            <a:off x="491296" y="666510"/>
            <a:ext cx="4465707" cy="5524979"/>
          </a:xfrm>
          <a:prstGeom prst="rect">
            <a:avLst/>
          </a:prstGeom>
        </p:spPr>
      </p:pic>
    </p:spTree>
    <p:extLst>
      <p:ext uri="{BB962C8B-B14F-4D97-AF65-F5344CB8AC3E}">
        <p14:creationId xmlns:p14="http://schemas.microsoft.com/office/powerpoint/2010/main" val="15184967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658824-4412-492A-9AF7-AB1D61FEAC35}"/>
              </a:ext>
            </a:extLst>
          </p:cNvPr>
          <p:cNvSpPr txBox="1"/>
          <p:nvPr/>
        </p:nvSpPr>
        <p:spPr>
          <a:xfrm>
            <a:off x="5598336" y="538582"/>
            <a:ext cx="5165184" cy="11931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94" dirty="0"/>
              <a:t>Lesson 13 - 19</a:t>
            </a:r>
          </a:p>
          <a:p>
            <a:endParaRPr lang="en-GB" sz="894" dirty="0"/>
          </a:p>
          <a:p>
            <a:r>
              <a:rPr lang="en-GB" sz="894" dirty="0"/>
              <a:t>This section lends itself to key concepts of ‘geopolitical intervention’ and ‘military intervention’. And in particular, judging the success of such interventions. This means that it could be more 12 and 20 mark questions in this section. </a:t>
            </a:r>
          </a:p>
          <a:p>
            <a:endParaRPr lang="en-GB" sz="894" dirty="0"/>
          </a:p>
          <a:p>
            <a:r>
              <a:rPr lang="en-GB" sz="894" dirty="0"/>
              <a:t>Note this content in 8a.7, 8a.8 and 8a.9 overlaps with content on next page. Questions can be found on the next page. </a:t>
            </a:r>
          </a:p>
        </p:txBody>
      </p:sp>
      <p:pic>
        <p:nvPicPr>
          <p:cNvPr id="4" name="Picture 3">
            <a:extLst>
              <a:ext uri="{FF2B5EF4-FFF2-40B4-BE49-F238E27FC236}">
                <a16:creationId xmlns:a16="http://schemas.microsoft.com/office/drawing/2014/main" id="{E9CE48CF-7BE6-4BFD-8448-72C96E30F1E1}"/>
              </a:ext>
            </a:extLst>
          </p:cNvPr>
          <p:cNvPicPr>
            <a:picLocks noChangeAspect="1"/>
          </p:cNvPicPr>
          <p:nvPr/>
        </p:nvPicPr>
        <p:blipFill>
          <a:blip r:embed="rId2"/>
          <a:stretch>
            <a:fillRect/>
          </a:stretch>
        </p:blipFill>
        <p:spPr>
          <a:xfrm>
            <a:off x="647857" y="300593"/>
            <a:ext cx="4419983" cy="5921253"/>
          </a:xfrm>
          <a:prstGeom prst="rect">
            <a:avLst/>
          </a:prstGeom>
        </p:spPr>
      </p:pic>
    </p:spTree>
    <p:extLst>
      <p:ext uri="{BB962C8B-B14F-4D97-AF65-F5344CB8AC3E}">
        <p14:creationId xmlns:p14="http://schemas.microsoft.com/office/powerpoint/2010/main" val="865891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658824-4412-492A-9AF7-AB1D61FEAC35}"/>
              </a:ext>
            </a:extLst>
          </p:cNvPr>
          <p:cNvSpPr txBox="1"/>
          <p:nvPr/>
        </p:nvSpPr>
        <p:spPr>
          <a:xfrm>
            <a:off x="5134063" y="176169"/>
            <a:ext cx="6630100" cy="63709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800" dirty="0"/>
              <a:t>Lesson 13 - 19</a:t>
            </a:r>
          </a:p>
          <a:p>
            <a:endParaRPr lang="en-GB" sz="800" dirty="0"/>
          </a:p>
          <a:p>
            <a:r>
              <a:rPr lang="en-GB" sz="800" dirty="0"/>
              <a:t>This section lends itself to key concepts of ‘geopolitical intervention’, ‘development aid’ and ‘military intervention’. And in particular, judging the success of such interventions. This means that it could be more 12 and 20 mark questions in this section. </a:t>
            </a:r>
          </a:p>
          <a:p>
            <a:endParaRPr lang="en-GB" sz="800" dirty="0"/>
          </a:p>
          <a:p>
            <a:r>
              <a:rPr lang="en-GB" sz="800" dirty="0"/>
              <a:t>Case studies </a:t>
            </a:r>
          </a:p>
          <a:p>
            <a:r>
              <a:rPr lang="en-GB" sz="800" dirty="0"/>
              <a:t>Aid: Haiti, Ebola in Western Africa, Niger Delta (Lesson 18) </a:t>
            </a:r>
          </a:p>
          <a:p>
            <a:r>
              <a:rPr lang="en-GB" sz="800" dirty="0"/>
              <a:t>Military interventions: USA/IRAQ, Russia/Ukraine, Iran, Libya, War on Terror (Lesson 16) </a:t>
            </a:r>
          </a:p>
          <a:p>
            <a:r>
              <a:rPr lang="en-GB" sz="800" dirty="0"/>
              <a:t>Non-military interventions: Timor </a:t>
            </a:r>
            <a:r>
              <a:rPr lang="en-GB" sz="800" dirty="0" err="1"/>
              <a:t>Leste</a:t>
            </a:r>
            <a:r>
              <a:rPr lang="en-GB" sz="800" dirty="0"/>
              <a:t>, Zimbabwe (Lesson 19) </a:t>
            </a:r>
          </a:p>
          <a:p>
            <a:endParaRPr lang="en-GB" sz="800" dirty="0"/>
          </a:p>
          <a:p>
            <a:r>
              <a:rPr lang="en-GB" sz="800" dirty="0"/>
              <a:t>Case studies do not have to be ‘detailed’ but know specific statistics/data relevant for each case study. There is a big focus on ‘measurements’ of success so for each case study you must know: was it a success? How/in what ways was it a success? What data do you have to support this?</a:t>
            </a:r>
          </a:p>
          <a:p>
            <a:endParaRPr lang="en-GB" sz="800" dirty="0"/>
          </a:p>
          <a:p>
            <a:r>
              <a:rPr lang="en-GB" sz="800" dirty="0"/>
              <a:t>Explain:</a:t>
            </a:r>
          </a:p>
          <a:p>
            <a:r>
              <a:rPr lang="en-GB" sz="800" dirty="0"/>
              <a:t>Explain the range of geopolitical interventions used to address development issues (8)</a:t>
            </a:r>
          </a:p>
          <a:p>
            <a:r>
              <a:rPr lang="en-GB" sz="800" dirty="0"/>
              <a:t>Explain the range of geopolitical interventions to address human rights issues (8) </a:t>
            </a:r>
          </a:p>
          <a:p>
            <a:r>
              <a:rPr lang="en-GB" sz="800" dirty="0"/>
              <a:t>Explain the ways of measuring the success of geopolitical interventions (8)</a:t>
            </a:r>
          </a:p>
          <a:p>
            <a:r>
              <a:rPr lang="en-GB" sz="800" dirty="0"/>
              <a:t>Explain why there may be long-term costs as a result of direct and indirect military intervention (8)</a:t>
            </a:r>
          </a:p>
          <a:p>
            <a:r>
              <a:rPr lang="en-GB" sz="800" dirty="0"/>
              <a:t>Explain why some countries place economic development before human development (8)</a:t>
            </a:r>
          </a:p>
          <a:p>
            <a:r>
              <a:rPr lang="en-GB" sz="800" dirty="0"/>
              <a:t>Explain why military interventions are often contested (8)</a:t>
            </a:r>
          </a:p>
          <a:p>
            <a:r>
              <a:rPr lang="en-GB" sz="800" dirty="0"/>
              <a:t>Explain how superpowers use development aid as an extension to their foreign policies (8)</a:t>
            </a:r>
          </a:p>
          <a:p>
            <a:r>
              <a:rPr lang="en-GB" sz="800" dirty="0"/>
              <a:t>Explain how superpowers can judge the success of military aid (8) </a:t>
            </a:r>
          </a:p>
          <a:p>
            <a:r>
              <a:rPr lang="en-GB" sz="800" dirty="0"/>
              <a:t>Explain why there are long-term costs associated with direct and indirect military action (8) </a:t>
            </a:r>
          </a:p>
          <a:p>
            <a:endParaRPr lang="en-GB" sz="800" dirty="0"/>
          </a:p>
          <a:p>
            <a:r>
              <a:rPr lang="en-GB" sz="800" dirty="0"/>
              <a:t>Assess:</a:t>
            </a:r>
          </a:p>
          <a:p>
            <a:endParaRPr lang="en-GB" sz="800" dirty="0"/>
          </a:p>
          <a:p>
            <a:r>
              <a:rPr lang="en-GB" sz="800" dirty="0"/>
              <a:t>Evaluate:</a:t>
            </a:r>
          </a:p>
          <a:p>
            <a:r>
              <a:rPr lang="en-GB" sz="800" dirty="0"/>
              <a:t>Evaluate the view that direct Military interventions can have a mixed record of success (20)</a:t>
            </a:r>
          </a:p>
          <a:p>
            <a:r>
              <a:rPr lang="en-GB" sz="800" dirty="0"/>
              <a:t>Evaluate the mixed record of success of indirect military interventions (20)</a:t>
            </a:r>
          </a:p>
          <a:p>
            <a:r>
              <a:rPr lang="en-GB" sz="800" dirty="0"/>
              <a:t>Evaluate the mixed record of success of military interventions (20)</a:t>
            </a:r>
          </a:p>
          <a:p>
            <a:r>
              <a:rPr lang="en-GB" sz="800" dirty="0"/>
              <a:t>Evaluate the impacts of a lack of action of geopolitical interventions (20)</a:t>
            </a:r>
          </a:p>
          <a:p>
            <a:r>
              <a:rPr lang="en-GB" sz="800" dirty="0"/>
              <a:t>Evaluate this statement: </a:t>
            </a:r>
            <a:r>
              <a:rPr lang="en-GB" sz="800" i="1" dirty="0"/>
              <a:t>Direct military intervention is not a successful method of geopolitical intervention of human rights </a:t>
            </a:r>
            <a:r>
              <a:rPr lang="en-GB" sz="800" dirty="0"/>
              <a:t>(20)</a:t>
            </a:r>
          </a:p>
          <a:p>
            <a:r>
              <a:rPr lang="en-GB" sz="800" dirty="0"/>
              <a:t>Evaluate the criteria for measuring the success of geopolitical interventions (20)</a:t>
            </a:r>
          </a:p>
          <a:p>
            <a:r>
              <a:rPr lang="en-GB" sz="800" dirty="0"/>
              <a:t>Evaluate the strategies used by governments and IGOs to measure the success of geopolitical interventions (20)</a:t>
            </a:r>
          </a:p>
          <a:p>
            <a:r>
              <a:rPr lang="en-GB" sz="800" dirty="0"/>
              <a:t>Evaluate the view that development aid has a mixed record of success (20)</a:t>
            </a:r>
          </a:p>
          <a:p>
            <a:r>
              <a:rPr lang="en-GB" sz="800" dirty="0"/>
              <a:t>Evaluate the view that development aid supports human rights more successfully than military intervention (20) </a:t>
            </a:r>
          </a:p>
          <a:p>
            <a:r>
              <a:rPr lang="en-GB" sz="800" dirty="0"/>
              <a:t>Evaluate the statement: some developments improve human rights and welfare, whilst others have negative environmental and cultural impacts (20)</a:t>
            </a:r>
          </a:p>
          <a:p>
            <a:r>
              <a:rPr lang="en-GB" sz="800" dirty="0"/>
              <a:t>Evaluate the justification given for military aid and intervention in the defence of human rights (20)</a:t>
            </a:r>
          </a:p>
          <a:p>
            <a:r>
              <a:rPr lang="en-GB" sz="800" dirty="0"/>
              <a:t>Evaluate the view that indirect interventions are always preferable to direct military interventions (20) </a:t>
            </a:r>
          </a:p>
          <a:p>
            <a:endParaRPr lang="en-GB" sz="800" dirty="0"/>
          </a:p>
          <a:p>
            <a:endParaRPr lang="en-GB" sz="800" dirty="0"/>
          </a:p>
          <a:p>
            <a:r>
              <a:rPr lang="en-GB" sz="800" dirty="0"/>
              <a:t>Read the specification areas carefully, the reasons are given to you. You just need to ‘flesh out/provide further detail’.</a:t>
            </a:r>
          </a:p>
          <a:p>
            <a:endParaRPr lang="en-GB" sz="800" dirty="0"/>
          </a:p>
          <a:p>
            <a:r>
              <a:rPr lang="en-GB" sz="800" dirty="0"/>
              <a:t>For 20 mark questions – re the ‘mixed record of success’ think that invariably your answer will vary spatially. Is success determined whether the military action is direct or indirect? Is success determined whether there are abuses of human rights? Is success determined by superpower nations and how they act on the matter? What are the reasons behind development aid, who does it </a:t>
            </a:r>
            <a:r>
              <a:rPr lang="en-GB" sz="800" i="1" dirty="0"/>
              <a:t>really </a:t>
            </a:r>
            <a:r>
              <a:rPr lang="en-GB" sz="800" dirty="0"/>
              <a:t>benefit (think tied-aid)? </a:t>
            </a:r>
          </a:p>
          <a:p>
            <a:endParaRPr lang="en-GB" sz="800" dirty="0"/>
          </a:p>
          <a:p>
            <a:endParaRPr lang="en-GB" sz="800" dirty="0"/>
          </a:p>
          <a:p>
            <a:r>
              <a:rPr lang="en-GB" sz="800" dirty="0"/>
              <a:t>Know specific human rights (from the declaration of human rights) and evidence them in your argument for a 12/20 mark question. Page 210-213</a:t>
            </a:r>
          </a:p>
          <a:p>
            <a:endParaRPr lang="en-GB" sz="800" dirty="0"/>
          </a:p>
          <a:p>
            <a:r>
              <a:rPr lang="en-GB" sz="800" dirty="0"/>
              <a:t>Page 220-249</a:t>
            </a:r>
          </a:p>
        </p:txBody>
      </p:sp>
      <p:pic>
        <p:nvPicPr>
          <p:cNvPr id="2" name="Picture 1">
            <a:extLst>
              <a:ext uri="{FF2B5EF4-FFF2-40B4-BE49-F238E27FC236}">
                <a16:creationId xmlns:a16="http://schemas.microsoft.com/office/drawing/2014/main" id="{98D0FF1B-6160-494A-9DBF-F3EE0EE87810}"/>
              </a:ext>
            </a:extLst>
          </p:cNvPr>
          <p:cNvPicPr>
            <a:picLocks noChangeAspect="1"/>
          </p:cNvPicPr>
          <p:nvPr/>
        </p:nvPicPr>
        <p:blipFill>
          <a:blip r:embed="rId2"/>
          <a:stretch>
            <a:fillRect/>
          </a:stretch>
        </p:blipFill>
        <p:spPr>
          <a:xfrm>
            <a:off x="123130" y="521804"/>
            <a:ext cx="4328535" cy="5471634"/>
          </a:xfrm>
          <a:prstGeom prst="rect">
            <a:avLst/>
          </a:prstGeom>
        </p:spPr>
      </p:pic>
    </p:spTree>
    <p:extLst>
      <p:ext uri="{BB962C8B-B14F-4D97-AF65-F5344CB8AC3E}">
        <p14:creationId xmlns:p14="http://schemas.microsoft.com/office/powerpoint/2010/main" val="3763198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247CEECE6FCE4DAB7305630DFF7BFF" ma:contentTypeVersion="15" ma:contentTypeDescription="Create a new document." ma:contentTypeScope="" ma:versionID="982bd2194f3b6755847a1816b5e28fdd">
  <xsd:schema xmlns:xsd="http://www.w3.org/2001/XMLSchema" xmlns:xs="http://www.w3.org/2001/XMLSchema" xmlns:p="http://schemas.microsoft.com/office/2006/metadata/properties" xmlns:ns3="d4237d95-a600-4558-910d-2b3e11086e5e" xmlns:ns4="cdbe722c-c8a0-407f-9968-a09ea0b88e96" targetNamespace="http://schemas.microsoft.com/office/2006/metadata/properties" ma:root="true" ma:fieldsID="46b33bc86beee7d107841abcfd722c14" ns3:_="" ns4:_="">
    <xsd:import namespace="d4237d95-a600-4558-910d-2b3e11086e5e"/>
    <xsd:import namespace="cdbe722c-c8a0-407f-9968-a09ea0b88e9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LengthInSeconds"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237d95-a600-4558-910d-2b3e11086e5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be722c-c8a0-407f-9968-a09ea0b88e9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dbe722c-c8a0-407f-9968-a09ea0b88e96" xsi:nil="true"/>
  </documentManagement>
</p:properties>
</file>

<file path=customXml/itemProps1.xml><?xml version="1.0" encoding="utf-8"?>
<ds:datastoreItem xmlns:ds="http://schemas.openxmlformats.org/officeDocument/2006/customXml" ds:itemID="{68AFBE0A-D12C-489A-9A4E-5620BA9CC9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237d95-a600-4558-910d-2b3e11086e5e"/>
    <ds:schemaRef ds:uri="cdbe722c-c8a0-407f-9968-a09ea0b88e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7586EA-A66C-4E93-8C2A-12BB8C0A7F65}">
  <ds:schemaRefs>
    <ds:schemaRef ds:uri="http://schemas.microsoft.com/sharepoint/v3/contenttype/forms"/>
  </ds:schemaRefs>
</ds:datastoreItem>
</file>

<file path=customXml/itemProps3.xml><?xml version="1.0" encoding="utf-8"?>
<ds:datastoreItem xmlns:ds="http://schemas.openxmlformats.org/officeDocument/2006/customXml" ds:itemID="{D368AFDC-9921-411B-B54E-666476AEBFBD}">
  <ds:schemaRefs>
    <ds:schemaRef ds:uri="http://www.w3.org/XML/1998/namespace"/>
    <ds:schemaRef ds:uri="d4237d95-a600-4558-910d-2b3e11086e5e"/>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 ds:uri="cdbe722c-c8a0-407f-9968-a09ea0b88e9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1145</TotalTime>
  <Words>9517</Words>
  <Application>Microsoft Office PowerPoint</Application>
  <PresentationFormat>Widescreen</PresentationFormat>
  <Paragraphs>778</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Calibri Light</vt:lpstr>
      <vt:lpstr>Office Theme</vt:lpstr>
      <vt:lpstr> Mr Williamson's   Geography – Edexcel specification interpretation</vt:lpstr>
      <vt:lpstr>Using the textbooks</vt:lpstr>
      <vt:lpstr>How to use this information</vt:lpstr>
      <vt:lpstr>Paper 1</vt:lpstr>
      <vt:lpstr>Tectonics – 16 marks (4 mark + 12 mark)</vt:lpstr>
      <vt:lpstr>PowerPoint Presentation</vt:lpstr>
      <vt:lpstr>PowerPoint Presentation</vt:lpstr>
      <vt:lpstr>PowerPoint Presentation</vt:lpstr>
      <vt:lpstr>PowerPoint Presentation</vt:lpstr>
      <vt:lpstr>Coasts – 40 marks (6, 6, 8, 20) </vt:lpstr>
      <vt:lpstr>PowerPoint Presentation</vt:lpstr>
      <vt:lpstr>Figure 1</vt:lpstr>
      <vt:lpstr>Figure 2</vt:lpstr>
      <vt:lpstr>Figure 3</vt:lpstr>
      <vt:lpstr>PowerPoint Presentation</vt:lpstr>
      <vt:lpstr>PowerPoint Presentation</vt:lpstr>
      <vt:lpstr>PowerPoint Presentation</vt:lpstr>
      <vt:lpstr>PowerPoint Presentation</vt:lpstr>
      <vt:lpstr>PowerPoint Presentation</vt:lpstr>
      <vt:lpstr>PowerPoint Presentation</vt:lpstr>
      <vt:lpstr>Physical Systems and Sustainability – Water and Carbon – 49 marks (3, 6, 8, 12, 20) </vt:lpstr>
      <vt:lpstr>PowerPoint Presentation</vt:lpstr>
      <vt:lpstr>Figure 1</vt:lpstr>
      <vt:lpstr>Figure 2</vt:lpstr>
      <vt:lpstr>PowerPoint Presentation</vt:lpstr>
      <vt:lpstr>PowerPoint Presentation</vt:lpstr>
      <vt:lpstr>PowerPoint Presentation</vt:lpstr>
      <vt:lpstr>PowerPoint Presentation</vt:lpstr>
      <vt:lpstr>PowerPoint Presentation</vt:lpstr>
      <vt:lpstr>PowerPoint Presentation</vt:lpstr>
      <vt:lpstr>Paper 2</vt:lpstr>
      <vt:lpstr>Regeneration – 35 marks (3, 6, 6, 20)</vt:lpstr>
      <vt:lpstr>PowerPoint Presentation</vt:lpstr>
      <vt:lpstr>PowerPoint Presentation</vt:lpstr>
      <vt:lpstr>PowerPoint Presentation</vt:lpstr>
      <vt:lpstr>PowerPoint Presentation</vt:lpstr>
      <vt:lpstr>Superpowers and Globalisation – 32 marks (4, 12 – Superpowers) (4, 12 – Globalisation)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and Human Rights – 35 marks (4, 6, 8, 20)</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 Information 2022  Geography</dc:title>
  <dc:creator>Harry Williamson</dc:creator>
  <cp:lastModifiedBy>Harry Williamson</cp:lastModifiedBy>
  <cp:revision>599</cp:revision>
  <dcterms:created xsi:type="dcterms:W3CDTF">2022-02-16T15:50:20Z</dcterms:created>
  <dcterms:modified xsi:type="dcterms:W3CDTF">2023-01-20T12:30:11Z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0x01010038247CEECE6FCE4DAB7305630DFF7BFF</vt:lpwstr>
  </property>
</Properties>
</file>