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68" r:id="rId2"/>
    <p:sldId id="356" r:id="rId3"/>
    <p:sldId id="272" r:id="rId4"/>
    <p:sldId id="357" r:id="rId5"/>
    <p:sldId id="257" r:id="rId6"/>
    <p:sldId id="355" r:id="rId7"/>
    <p:sldId id="269" r:id="rId8"/>
    <p:sldId id="358" r:id="rId9"/>
    <p:sldId id="275" r:id="rId10"/>
    <p:sldId id="274" r:id="rId11"/>
    <p:sldId id="260" r:id="rId12"/>
    <p:sldId id="261" r:id="rId13"/>
    <p:sldId id="267" r:id="rId14"/>
    <p:sldId id="262" r:id="rId15"/>
    <p:sldId id="263" r:id="rId16"/>
    <p:sldId id="348" r:id="rId17"/>
    <p:sldId id="349" r:id="rId18"/>
    <p:sldId id="264" r:id="rId19"/>
    <p:sldId id="350" r:id="rId20"/>
    <p:sldId id="351" r:id="rId21"/>
    <p:sldId id="352" r:id="rId22"/>
    <p:sldId id="294" r:id="rId23"/>
    <p:sldId id="265" r:id="rId24"/>
    <p:sldId id="295" r:id="rId25"/>
    <p:sldId id="353" r:id="rId26"/>
    <p:sldId id="266" r:id="rId2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6C5601-D6F1-805C-9B7F-7F9EAEDBBE99}" v="554" dt="2026-05-01T10:16:46.996"/>
    <p1510:client id="{2926DB0B-24D4-3990-72B7-BEB6DA077EF4}" v="109" dt="2026-04-29T11:57:43.315"/>
    <p1510:client id="{547930E1-9C59-4278-E83D-DB3E4629CD21}" v="5" dt="2026-04-30T14:28:43.089"/>
    <p1510:client id="{8C8C838C-79EA-D40A-9721-1B474179E586}" v="15" dt="2026-04-29T18:06:23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288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7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87E33-3E52-D464-AB5A-5DE13358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3C81B2-CC86-841C-CD6D-688E78A53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A21DF-D823-46E3-D317-C49E8A996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F6625-4435-C0E9-C47A-0C51F7D203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7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B75DD-B780-2504-D603-37EFC470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556A6-0089-7DC5-B6D2-06C45584D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AB5C69-E472-5578-881D-FCC26E7EC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Joint council for qualification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8843C-BFDE-65CA-AA55-BDC8EB4680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62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Joint council for qualification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16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03FE9-DFB1-CE08-E2C2-363E3522A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0347C-4BD4-5386-0631-50C76F9FB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6563B-758D-3BBC-16C2-C92DB8D91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8F239-68AF-E23D-D4C9-D262B41C0A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49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8DB59-141C-37AD-CD31-311A8057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58EEB1-036A-51DF-47E7-5E5FD5C1D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B8D72F-0568-EE2A-4243-77E934C04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B62A6-7E65-85AB-3DF2-30231C1551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44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45B10-F66F-C1AD-D9D1-92DF2943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1A280-AB41-36A9-ED67-841BCB1EC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DF0C14-F827-A521-CEE7-54D79F724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73C9F-5009-81FD-8FE8-FDAD9316F2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59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43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58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90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72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76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6897F-A2B2-144B-9A49-1F3D37D000C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106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350"/>
          </a:p>
        </p:txBody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21D92-FE77-3D46-B65A-FB6CBA7FA79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67A9-6FF6-7B4C-9D6A-67486F6738B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3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21D92-FE77-3D46-B65A-FB6CBA7FA79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67A9-6FF6-7B4C-9D6A-67486F673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0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cq.org.uk/exams-office/information-for-candidat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1427" y="1763237"/>
            <a:ext cx="7629062" cy="875193"/>
          </a:xfrm>
        </p:spPr>
        <p:txBody>
          <a:bodyPr>
            <a:normAutofit/>
          </a:bodyPr>
          <a:lstStyle/>
          <a:p>
            <a:r>
              <a:rPr lang="en-US" sz="495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YEAR 11 GCSE EXAMS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7714" y="2772278"/>
            <a:ext cx="7107999" cy="1413774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>
                <a:solidFill>
                  <a:srgbClr val="CE9D47"/>
                </a:solidFill>
                <a:latin typeface="Arial"/>
                <a:ea typeface="Arial" charset="0"/>
                <a:cs typeface="Arial"/>
              </a:rPr>
              <a:t>SUMMER 2026</a:t>
            </a:r>
            <a:endParaRPr lang="en-US">
              <a:solidFill>
                <a:srgbClr val="CE9D47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698355"/>
            <a:ext cx="4572000" cy="98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2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8FB2A16-886B-B34A-6A64-ECCC8E333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908" y="570332"/>
            <a:ext cx="6800067" cy="622387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GB" sz="2400" b="1">
                <a:ea typeface="Calibri Light"/>
                <a:cs typeface="Calibri Light"/>
              </a:rPr>
              <a:t>Don't forget bank holiday </a:t>
            </a:r>
            <a:r>
              <a:rPr lang="en-GB" sz="2400" b="1" err="1">
                <a:ea typeface="Calibri Light"/>
                <a:cs typeface="Calibri Light"/>
              </a:rPr>
              <a:t>monday</a:t>
            </a:r>
            <a:r>
              <a:rPr lang="en-GB" sz="2400" b="1">
                <a:ea typeface="Calibri Light"/>
                <a:cs typeface="Calibri Light"/>
              </a:rPr>
              <a:t>!</a:t>
            </a:r>
            <a:endParaRPr lang="en-GB" b="1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5" name="Picture 4" descr="A screenshot of a calendar&#10;&#10;AI-generated content may be incorrect.">
            <a:extLst>
              <a:ext uri="{FF2B5EF4-FFF2-40B4-BE49-F238E27FC236}">
                <a16:creationId xmlns:a16="http://schemas.microsoft.com/office/drawing/2014/main" id="{8CA6DA3F-7AAC-DCA8-D49D-7E9C8FAB9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44" y="3219514"/>
            <a:ext cx="4711091" cy="1561969"/>
          </a:xfrm>
          <a:prstGeom prst="rect">
            <a:avLst/>
          </a:prstGeom>
        </p:spPr>
      </p:pic>
      <p:pic>
        <p:nvPicPr>
          <p:cNvPr id="2" name="Picture 1" descr="A table with text on it&#10;&#10;AI-generated content may be incorrect.">
            <a:extLst>
              <a:ext uri="{FF2B5EF4-FFF2-40B4-BE49-F238E27FC236}">
                <a16:creationId xmlns:a16="http://schemas.microsoft.com/office/drawing/2014/main" id="{4902324E-97D9-4F2D-00F6-BF4AA057E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5488"/>
            <a:ext cx="9144000" cy="191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78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DAD05-DC9A-D250-B1F4-589E92C07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E396D97-5F40-CAFE-BD09-4EC837F8A5AE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4485C7E-CB59-AC59-F729-94FB8822B834}"/>
              </a:ext>
            </a:extLst>
          </p:cNvPr>
          <p:cNvSpPr/>
          <p:nvPr/>
        </p:nvSpPr>
        <p:spPr>
          <a:xfrm>
            <a:off x="457200" y="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>
                <a:srgbClr val="113E68"/>
              </a:buClr>
            </a:pPr>
            <a:r>
              <a:rPr lang="en-GB" sz="2800" b="1">
                <a:solidFill>
                  <a:schemeClr val="bg1"/>
                </a:solidFill>
                <a:latin typeface="Arial"/>
                <a:cs typeface="Arial"/>
              </a:rPr>
              <a:t>In School Targeted Revision and Masterclasses</a:t>
            </a:r>
            <a:endParaRPr lang="en-GB" sz="28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E92F00E-667C-AB2A-5E8C-8456060006BA}"/>
              </a:ext>
            </a:extLst>
          </p:cNvPr>
          <p:cNvSpPr/>
          <p:nvPr/>
        </p:nvSpPr>
        <p:spPr>
          <a:xfrm>
            <a:off x="8046720" y="0"/>
            <a:ext cx="822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5B9B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09B2CE-084D-85DD-06FD-CF618528BE76}"/>
              </a:ext>
            </a:extLst>
          </p:cNvPr>
          <p:cNvSpPr txBox="1"/>
          <p:nvPr/>
        </p:nvSpPr>
        <p:spPr>
          <a:xfrm>
            <a:off x="138896" y="1138418"/>
            <a:ext cx="8368496" cy="30828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113E68"/>
              </a:buClr>
            </a:pPr>
            <a:endParaRPr lang="en-GB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/>
              </a:rPr>
              <a:t>There will always be targeted revision masterclasses with your teachers before every exam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/>
              </a:rPr>
              <a:t>This will support the revision you are doing at home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/>
              </a:rPr>
              <a:t>The revision masterclasses will be exam focused and based on your specific areas that you need to recap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/>
              </a:rPr>
              <a:t>The revision masterclasses begin on the 7th May</a:t>
            </a:r>
          </a:p>
        </p:txBody>
      </p:sp>
    </p:spTree>
    <p:extLst>
      <p:ext uri="{BB962C8B-B14F-4D97-AF65-F5344CB8AC3E}">
        <p14:creationId xmlns:p14="http://schemas.microsoft.com/office/powerpoint/2010/main" val="413908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59F2FB9-4B8D-D1F2-203B-0F1BE6BEA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66" y="1088199"/>
            <a:ext cx="4543218" cy="2967103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A7C7C47-F72C-C90F-DD72-B33A1A445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464" y="-93945"/>
            <a:ext cx="187447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27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>
                <a:solidFill>
                  <a:srgbClr val="FFFFFF"/>
                </a:solidFill>
                <a:latin typeface="Georgia"/>
                <a:ea typeface="Calibri" panose="020F0502020204030204"/>
                <a:cs typeface="Calibri" panose="020F0502020204030204"/>
              </a:rPr>
              <a:t>Things you need to know</a:t>
            </a:r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02920" cy="50292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36576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200"/>
          </a:p>
        </p:txBody>
      </p:sp>
      <p:sp>
        <p:nvSpPr>
          <p:cNvPr id="6" name="Text 4"/>
          <p:cNvSpPr/>
          <p:nvPr/>
        </p:nvSpPr>
        <p:spPr>
          <a:xfrm>
            <a:off x="1005840" y="1192237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50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Timing &amp; Arrival</a:t>
            </a:r>
            <a:endParaRPr lang="en-US" sz="1500"/>
          </a:p>
        </p:txBody>
      </p:sp>
      <p:sp>
        <p:nvSpPr>
          <p:cNvPr id="7" name="Text 5"/>
          <p:cNvSpPr/>
          <p:nvPr/>
        </p:nvSpPr>
        <p:spPr>
          <a:xfrm>
            <a:off x="1005840" y="1485901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6C757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When to be at school and what happens if you are late</a:t>
            </a:r>
            <a:endParaRPr lang="en-US" sz="1400"/>
          </a:p>
        </p:txBody>
      </p:sp>
      <p:sp>
        <p:nvSpPr>
          <p:cNvPr id="8" name="Shape 6"/>
          <p:cNvSpPr/>
          <p:nvPr/>
        </p:nvSpPr>
        <p:spPr>
          <a:xfrm>
            <a:off x="1005840" y="1874520"/>
            <a:ext cx="36576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5760" y="1965960"/>
            <a:ext cx="502920" cy="50292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65760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200"/>
          </a:p>
        </p:txBody>
      </p:sp>
      <p:sp>
        <p:nvSpPr>
          <p:cNvPr id="11" name="Text 9"/>
          <p:cNvSpPr/>
          <p:nvPr/>
        </p:nvSpPr>
        <p:spPr>
          <a:xfrm>
            <a:off x="1005840" y="192024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50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Checking Your Seat Number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1005840" y="222199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6C757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to find your assigned seat before the exam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1005840" y="2609587"/>
            <a:ext cx="36576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365760" y="2651760"/>
            <a:ext cx="502920" cy="50292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365760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200"/>
          </a:p>
        </p:txBody>
      </p:sp>
      <p:sp>
        <p:nvSpPr>
          <p:cNvPr id="16" name="Text 14"/>
          <p:cNvSpPr/>
          <p:nvPr/>
        </p:nvSpPr>
        <p:spPr>
          <a:xfrm>
            <a:off x="1005840" y="260604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50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Lining Up &amp; Entering the Hall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1005840" y="290779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6C757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process for entering the exam room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1005840" y="3246120"/>
            <a:ext cx="36576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365760" y="3337560"/>
            <a:ext cx="502920" cy="50292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36576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200"/>
          </a:p>
        </p:txBody>
      </p:sp>
      <p:sp>
        <p:nvSpPr>
          <p:cNvPr id="21" name="Text 19"/>
          <p:cNvSpPr/>
          <p:nvPr/>
        </p:nvSpPr>
        <p:spPr>
          <a:xfrm>
            <a:off x="1005840" y="329184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50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Planning Your Journey</a:t>
            </a:r>
            <a:endParaRPr lang="en-US" sz="1500"/>
          </a:p>
        </p:txBody>
      </p:sp>
      <p:sp>
        <p:nvSpPr>
          <p:cNvPr id="22" name="Text 20"/>
          <p:cNvSpPr/>
          <p:nvPr/>
        </p:nvSpPr>
        <p:spPr>
          <a:xfrm>
            <a:off x="1005840" y="359359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6C757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Giving yourself enough time – no rushing!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4846320" y="1280160"/>
            <a:ext cx="502920" cy="50292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84632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200"/>
          </a:p>
        </p:txBody>
      </p:sp>
      <p:sp>
        <p:nvSpPr>
          <p:cNvPr id="25" name="Text 23"/>
          <p:cNvSpPr/>
          <p:nvPr/>
        </p:nvSpPr>
        <p:spPr>
          <a:xfrm>
            <a:off x="5486400" y="123444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50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Missing an Exam</a:t>
            </a:r>
            <a:endParaRPr lang="en-US" sz="1500"/>
          </a:p>
        </p:txBody>
      </p:sp>
      <p:sp>
        <p:nvSpPr>
          <p:cNvPr id="26" name="Text 24"/>
          <p:cNvSpPr/>
          <p:nvPr/>
        </p:nvSpPr>
        <p:spPr>
          <a:xfrm>
            <a:off x="5486400" y="153619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6C757D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The consequences of non-attendance</a:t>
            </a:r>
            <a:endParaRPr lang="en-US" sz="1400">
              <a:latin typeface="Trebuchet M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437133" y="1923787"/>
            <a:ext cx="36576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4846320" y="1965960"/>
            <a:ext cx="502920" cy="50292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4846320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</a:t>
            </a:r>
            <a:endParaRPr lang="en-US" sz="1200"/>
          </a:p>
        </p:txBody>
      </p:sp>
      <p:sp>
        <p:nvSpPr>
          <p:cNvPr id="30" name="Text 28"/>
          <p:cNvSpPr/>
          <p:nvPr/>
        </p:nvSpPr>
        <p:spPr>
          <a:xfrm>
            <a:off x="5486400" y="192024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50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Equipment</a:t>
            </a:r>
            <a:endParaRPr lang="en-US" sz="1500"/>
          </a:p>
        </p:txBody>
      </p:sp>
      <p:sp>
        <p:nvSpPr>
          <p:cNvPr id="31" name="Text 29"/>
          <p:cNvSpPr/>
          <p:nvPr/>
        </p:nvSpPr>
        <p:spPr>
          <a:xfrm>
            <a:off x="5486400" y="222199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6C757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to bring and what is not allowed</a:t>
            </a:r>
            <a:endParaRPr lang="en-US" sz="1400"/>
          </a:p>
        </p:txBody>
      </p:sp>
      <p:sp>
        <p:nvSpPr>
          <p:cNvPr id="32" name="Shape 30"/>
          <p:cNvSpPr/>
          <p:nvPr/>
        </p:nvSpPr>
        <p:spPr>
          <a:xfrm>
            <a:off x="5486400" y="2560320"/>
            <a:ext cx="36576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4846320" y="2651760"/>
            <a:ext cx="502920" cy="50292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4846320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07</a:t>
            </a:r>
            <a:endParaRPr lang="en-US" sz="1200"/>
          </a:p>
        </p:txBody>
      </p:sp>
      <p:sp>
        <p:nvSpPr>
          <p:cNvPr id="35" name="Text 33"/>
          <p:cNvSpPr/>
          <p:nvPr/>
        </p:nvSpPr>
        <p:spPr>
          <a:xfrm>
            <a:off x="5486400" y="2606040"/>
            <a:ext cx="3657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50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Correct Uniform</a:t>
            </a:r>
            <a:endParaRPr lang="en-US" sz="1500"/>
          </a:p>
        </p:txBody>
      </p:sp>
      <p:sp>
        <p:nvSpPr>
          <p:cNvPr id="36" name="Text 34"/>
          <p:cNvSpPr/>
          <p:nvPr/>
        </p:nvSpPr>
        <p:spPr>
          <a:xfrm>
            <a:off x="5486400" y="290779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>
                <a:solidFill>
                  <a:srgbClr val="6C757D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Full uniform required, including footwear</a:t>
            </a:r>
            <a:endParaRPr lang="en-US" sz="1400">
              <a:latin typeface="Trebuchet MS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572000" y="1188720"/>
            <a:ext cx="0" cy="365760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FC078-FE1F-E154-4626-1B7ED9F47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8BAD-3D89-13EF-D793-0AF4E8078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730340"/>
          </a:xfrm>
          <a:noFill/>
        </p:spPr>
        <p:txBody>
          <a:bodyPr lIns="91440" tIns="45720" rIns="91440" bIns="45720" anchor="t"/>
          <a:lstStyle/>
          <a:p>
            <a:r>
              <a:rPr lang="en-US" b="1">
                <a:solidFill>
                  <a:srgbClr val="113E68"/>
                </a:solidFill>
                <a:latin typeface="Arial"/>
                <a:cs typeface="Arial"/>
              </a:rPr>
              <a:t>Changes to the school day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D732A6-77E9-AF0B-FDAC-B4D9D973A806}"/>
              </a:ext>
            </a:extLst>
          </p:cNvPr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D96AFE-000A-8F15-DB4D-598EA0F26C6E}"/>
                </a:ext>
              </a:extLst>
            </p:cNvPr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CCC6E0-D01E-1D33-8B32-E7E998C278E7}"/>
                </a:ext>
              </a:extLst>
            </p:cNvPr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8FEDAE-11C1-0F1C-415D-CD0FA41542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  <p:pic>
        <p:nvPicPr>
          <p:cNvPr id="12" name="Content Placeholder 11" descr="A yellow and green table with black text&#10;&#10;AI-generated content may be incorrect.">
            <a:extLst>
              <a:ext uri="{FF2B5EF4-FFF2-40B4-BE49-F238E27FC236}">
                <a16:creationId xmlns:a16="http://schemas.microsoft.com/office/drawing/2014/main" id="{060D772C-DFD6-99EA-7137-1EF278D3A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525" cy="9525"/>
          </a:xfrm>
        </p:spPr>
      </p:pic>
      <p:pic>
        <p:nvPicPr>
          <p:cNvPr id="13" name="Picture 12" descr="A yellow and green table with black text&#10;&#10;AI-generated content may be incorrect.">
            <a:extLst>
              <a:ext uri="{FF2B5EF4-FFF2-40B4-BE49-F238E27FC236}">
                <a16:creationId xmlns:a16="http://schemas.microsoft.com/office/drawing/2014/main" id="{C45C00B6-717F-517F-8481-DC5AE12E1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76" y="944802"/>
            <a:ext cx="2876550" cy="36766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66652A-8B49-1A06-345B-05B764EBC1D1}"/>
              </a:ext>
            </a:extLst>
          </p:cNvPr>
          <p:cNvSpPr txBox="1"/>
          <p:nvPr/>
        </p:nvSpPr>
        <p:spPr>
          <a:xfrm>
            <a:off x="3677009" y="1277788"/>
            <a:ext cx="457200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This will begin on Tuesday 5th May and end on Friday 12</a:t>
            </a:r>
            <a:r>
              <a:rPr lang="en-US" b="0" i="0" baseline="30000">
                <a:solidFill>
                  <a:srgbClr val="000000"/>
                </a:solidFill>
                <a:latin typeface="Aptos"/>
                <a:ea typeface="Aptos"/>
                <a:cs typeface="Aptos"/>
              </a:rPr>
              <a:t>th</a:t>
            </a:r>
            <a:r>
              <a:rPr lang="en-US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June</a:t>
            </a:r>
            <a:endParaRPr lang="en-US"/>
          </a:p>
          <a:p>
            <a:endParaRPr lang="en-US">
              <a:latin typeface="Aptos"/>
            </a:endParaRPr>
          </a:p>
          <a:p>
            <a:r>
              <a:rPr lang="en-US">
                <a:latin typeface="Aptos"/>
                <a:ea typeface="Calibri" panose="020F0502020204030204"/>
                <a:cs typeface="Calibri" panose="020F0502020204030204"/>
              </a:rPr>
              <a:t>These changes are to ensure you can eat and hydrate before any afternoon exams.</a:t>
            </a:r>
          </a:p>
          <a:p>
            <a:endParaRPr lang="en-US">
              <a:latin typeface="Aptos"/>
              <a:ea typeface="Calibri" panose="020F0502020204030204"/>
              <a:cs typeface="Calibri" panose="020F0502020204030204"/>
            </a:endParaRPr>
          </a:p>
          <a:p>
            <a:endParaRPr lang="en-US">
              <a:latin typeface="Aptos"/>
              <a:ea typeface="Calibri" panose="020F0502020204030204"/>
              <a:cs typeface="Calibri" panose="020F0502020204030204"/>
            </a:endParaRPr>
          </a:p>
          <a:p>
            <a:pPr algn="ctr"/>
            <a:endParaRPr lang="en-GB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78298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730340"/>
          </a:xfrm>
          <a:noFill/>
        </p:spPr>
        <p:txBody>
          <a:bodyPr/>
          <a:lstStyle/>
          <a:p>
            <a:r>
              <a:rPr lang="en-US" b="1">
                <a:solidFill>
                  <a:srgbClr val="113E68"/>
                </a:solidFill>
                <a:latin typeface="Arial" charset="0"/>
                <a:cs typeface="Arial" charset="0"/>
              </a:rPr>
              <a:t>The Essentials</a:t>
            </a:r>
            <a:endParaRPr lang="en-US">
              <a:solidFill>
                <a:srgbClr val="113E6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65771"/>
            <a:ext cx="7543800" cy="3336050"/>
          </a:xfrm>
        </p:spPr>
        <p:txBody>
          <a:bodyPr lIns="91440" tIns="45720" rIns="91440" bIns="45720" anchor="t">
            <a:noAutofit/>
          </a:bodyPr>
          <a:lstStyle/>
          <a:p>
            <a:pPr marL="0" indent="0">
              <a:buClr>
                <a:srgbClr val="113E68"/>
              </a:buClr>
              <a:buNone/>
            </a:pPr>
            <a:r>
              <a:rPr lang="en-GB" sz="3450">
                <a:solidFill>
                  <a:srgbClr val="113E68"/>
                </a:solidFill>
              </a:rPr>
              <a:t>All exams are subject to JCQ rules and regulations</a:t>
            </a:r>
          </a:p>
          <a:p>
            <a:pPr marL="0" indent="0">
              <a:buNone/>
            </a:pPr>
            <a:r>
              <a:rPr lang="en-GB" sz="3450">
                <a:solidFill>
                  <a:srgbClr val="113E68"/>
                </a:solidFill>
                <a:ea typeface="+mn-lt"/>
                <a:cs typeface="+mn-lt"/>
                <a:hlinkClick r:id="rId3"/>
              </a:rPr>
              <a:t>Information for candidates – Joint Council for Qualifications</a:t>
            </a:r>
            <a:endParaRPr lang="en-GB"/>
          </a:p>
          <a:p>
            <a:pPr marL="0" indent="0">
              <a:buClr>
                <a:srgbClr val="113E68"/>
              </a:buClr>
              <a:buNone/>
            </a:pPr>
            <a:r>
              <a:rPr lang="en-GB" sz="3450" b="1">
                <a:solidFill>
                  <a:srgbClr val="113E68"/>
                </a:solidFill>
              </a:rPr>
              <a:t>Be on time with a black pen and no phone on your person </a:t>
            </a:r>
            <a:endParaRPr lang="en-GB" sz="3450" b="1">
              <a:solidFill>
                <a:srgbClr val="113E68"/>
              </a:solidFill>
              <a:ea typeface="Calibri"/>
              <a:cs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/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825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3E5CB-9AAE-3B50-B591-A184477AC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5DE294D-DE7A-AF83-AD99-EF17CE223F91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6750C93-9131-A3DB-2488-4D06DD7AA7D9}"/>
              </a:ext>
            </a:extLst>
          </p:cNvPr>
          <p:cNvSpPr/>
          <p:nvPr/>
        </p:nvSpPr>
        <p:spPr>
          <a:xfrm>
            <a:off x="457200" y="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>
                <a:srgbClr val="113E68"/>
              </a:buClr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are my exams?</a:t>
            </a:r>
            <a:r>
              <a:rPr lang="en-GB" sz="28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EAAA5FD-99B9-B9C8-E82C-69847C8E0914}"/>
              </a:ext>
            </a:extLst>
          </p:cNvPr>
          <p:cNvSpPr/>
          <p:nvPr/>
        </p:nvSpPr>
        <p:spPr>
          <a:xfrm>
            <a:off x="8046720" y="0"/>
            <a:ext cx="822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5B9B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4E6DB5-99ED-97AE-C455-78D226A994C8}"/>
              </a:ext>
            </a:extLst>
          </p:cNvPr>
          <p:cNvSpPr txBox="1"/>
          <p:nvPr/>
        </p:nvSpPr>
        <p:spPr>
          <a:xfrm>
            <a:off x="138896" y="1138418"/>
            <a:ext cx="8368496" cy="30828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113E68"/>
              </a:buClr>
            </a:pPr>
            <a:endParaRPr lang="en-GB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Timetables are available on paper or electronically (</a:t>
            </a:r>
            <a:r>
              <a:rPr lang="en-GB" sz="2000" err="1">
                <a:solidFill>
                  <a:srgbClr val="002060"/>
                </a:solidFill>
                <a:latin typeface="Trebuchet MS" panose="020B0603020202020204" pitchFamily="34" charset="0"/>
              </a:rPr>
              <a:t>Edulink</a:t>
            </a: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Check your name and date of birth are correct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Ensure all your subjects are present and tiers are correct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/>
              </a:rPr>
              <a:t>Learn and remember your candidate number 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Save the timetable to your phone</a:t>
            </a:r>
          </a:p>
          <a:p>
            <a:pPr marL="285750" indent="-28575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Make as many copies as you need and keep one with you</a:t>
            </a:r>
          </a:p>
        </p:txBody>
      </p:sp>
    </p:spTree>
    <p:extLst>
      <p:ext uri="{BB962C8B-B14F-4D97-AF65-F5344CB8AC3E}">
        <p14:creationId xmlns:p14="http://schemas.microsoft.com/office/powerpoint/2010/main" val="2526572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09DED-00D3-4762-87F9-D6BA0B8E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4B9636C-E6ED-E9CD-A065-F36C220227DE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9B5C2D7-F548-2846-2C18-FAA56EDA759F}"/>
              </a:ext>
            </a:extLst>
          </p:cNvPr>
          <p:cNvSpPr/>
          <p:nvPr/>
        </p:nvSpPr>
        <p:spPr>
          <a:xfrm>
            <a:off x="457200" y="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>
                <a:srgbClr val="113E68"/>
              </a:buClr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I need to bring?</a:t>
            </a:r>
            <a:endParaRPr lang="en-GB" sz="2800">
              <a:solidFill>
                <a:schemeClr val="bg1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E3C5482-F834-2F31-D7CE-36A3CE773959}"/>
              </a:ext>
            </a:extLst>
          </p:cNvPr>
          <p:cNvSpPr/>
          <p:nvPr/>
        </p:nvSpPr>
        <p:spPr>
          <a:xfrm>
            <a:off x="8046720" y="0"/>
            <a:ext cx="822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5B9B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EC10E7-C235-C5F9-4F9F-42E4453F152B}"/>
              </a:ext>
            </a:extLst>
          </p:cNvPr>
          <p:cNvSpPr txBox="1"/>
          <p:nvPr/>
        </p:nvSpPr>
        <p:spPr>
          <a:xfrm>
            <a:off x="138896" y="1138418"/>
            <a:ext cx="8368496" cy="30828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113E68"/>
              </a:buClr>
            </a:pPr>
            <a:endParaRPr lang="en-GB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Yourself – be on time and in the right seat</a:t>
            </a:r>
          </a:p>
          <a:p>
            <a:pPr marL="342900" indent="-34290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Black pen plus spares</a:t>
            </a:r>
          </a:p>
          <a:p>
            <a:pPr marL="342900" indent="-34290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Water bottles must be transparent with no labels</a:t>
            </a:r>
          </a:p>
          <a:p>
            <a:pPr marL="342900" indent="-34290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Calculators cannot have lids</a:t>
            </a:r>
          </a:p>
          <a:p>
            <a:pPr marL="342900" indent="-34290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Pencil cases must be transparent</a:t>
            </a:r>
          </a:p>
          <a:p>
            <a:pPr marL="342900" indent="-342900">
              <a:lnSpc>
                <a:spcPct val="150000"/>
              </a:lnSpc>
              <a:buClr>
                <a:srgbClr val="113E68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2060"/>
                </a:solidFill>
                <a:latin typeface="Trebuchet MS"/>
              </a:rPr>
              <a:t>Correct equipment for EVERY exam </a:t>
            </a:r>
          </a:p>
        </p:txBody>
      </p:sp>
    </p:spTree>
    <p:extLst>
      <p:ext uri="{BB962C8B-B14F-4D97-AF65-F5344CB8AC3E}">
        <p14:creationId xmlns:p14="http://schemas.microsoft.com/office/powerpoint/2010/main" val="3054088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4CA7-1C6E-0DC0-4FF8-C34C563A0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53D8D73-6684-34E3-59C8-5794F9E35402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F170DB0-5CEB-EF12-CA38-095A6FFE6D2B}"/>
              </a:ext>
            </a:extLst>
          </p:cNvPr>
          <p:cNvSpPr/>
          <p:nvPr/>
        </p:nvSpPr>
        <p:spPr>
          <a:xfrm>
            <a:off x="457200" y="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Timing &amp; Arrival</a:t>
            </a:r>
            <a:endParaRPr lang="en-US" sz="28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6A52778-1A48-D212-7FCD-0B1CC43A4560}"/>
              </a:ext>
            </a:extLst>
          </p:cNvPr>
          <p:cNvSpPr/>
          <p:nvPr/>
        </p:nvSpPr>
        <p:spPr>
          <a:xfrm>
            <a:off x="8046720" y="0"/>
            <a:ext cx="822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5B9B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8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745FBD0-560B-7B3E-8EF3-D42DA602E3FE}"/>
              </a:ext>
            </a:extLst>
          </p:cNvPr>
          <p:cNvSpPr/>
          <p:nvPr/>
        </p:nvSpPr>
        <p:spPr>
          <a:xfrm>
            <a:off x="365760" y="1188720"/>
            <a:ext cx="3200400" cy="228600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320C357-6CDE-DB0E-7DB4-36AD3872AEE6}"/>
              </a:ext>
            </a:extLst>
          </p:cNvPr>
          <p:cNvSpPr/>
          <p:nvPr/>
        </p:nvSpPr>
        <p:spPr>
          <a:xfrm>
            <a:off x="365760" y="13716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0" b="1">
                <a:solidFill>
                  <a:srgbClr val="F0A5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</a:t>
            </a:r>
            <a:endParaRPr lang="en-US" sz="88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2FF2664-A1F8-87E1-E0BE-C9C48DEBEACE}"/>
              </a:ext>
            </a:extLst>
          </p:cNvPr>
          <p:cNvSpPr/>
          <p:nvPr/>
        </p:nvSpPr>
        <p:spPr>
          <a:xfrm>
            <a:off x="365760" y="24688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3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MINUTES EARLY</a:t>
            </a:r>
            <a:endParaRPr lang="en-US" sz="15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AC09883-EA45-0C6E-3BA2-35549348C2F9}"/>
              </a:ext>
            </a:extLst>
          </p:cNvPr>
          <p:cNvSpPr/>
          <p:nvPr/>
        </p:nvSpPr>
        <p:spPr>
          <a:xfrm>
            <a:off x="365760" y="29260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>
                <a:solidFill>
                  <a:srgbClr val="5B9BD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minimum arrival before</a:t>
            </a:r>
            <a:endParaRPr lang="en-US" sz="1100"/>
          </a:p>
          <a:p>
            <a:pPr marL="0" indent="0" algn="ctr">
              <a:buNone/>
            </a:pPr>
            <a:r>
              <a:rPr lang="en-US" sz="1100" i="1">
                <a:solidFill>
                  <a:srgbClr val="5B9BD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your exam starts</a:t>
            </a:r>
            <a:endParaRPr lang="en-US" sz="110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9256882-42DD-1B35-D337-5A46295460B3}"/>
              </a:ext>
            </a:extLst>
          </p:cNvPr>
          <p:cNvSpPr/>
          <p:nvPr/>
        </p:nvSpPr>
        <p:spPr>
          <a:xfrm>
            <a:off x="3931920" y="1188720"/>
            <a:ext cx="489204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E8E8E8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6D6CADB-5EEA-6218-741B-2DF011E400E2}"/>
              </a:ext>
            </a:extLst>
          </p:cNvPr>
          <p:cNvSpPr/>
          <p:nvPr/>
        </p:nvSpPr>
        <p:spPr>
          <a:xfrm>
            <a:off x="3931920" y="1188720"/>
            <a:ext cx="54864" cy="512064"/>
          </a:xfrm>
          <a:prstGeom prst="rect">
            <a:avLst/>
          </a:prstGeom>
          <a:solidFill>
            <a:srgbClr val="1A4A9C"/>
          </a:solidFill>
          <a:ln w="12700">
            <a:solidFill>
              <a:srgbClr val="1A4A9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3A9A74C-E2FA-19D2-E77A-247900C85E3F}"/>
              </a:ext>
            </a:extLst>
          </p:cNvPr>
          <p:cNvSpPr/>
          <p:nvPr/>
        </p:nvSpPr>
        <p:spPr>
          <a:xfrm>
            <a:off x="4160520" y="1234440"/>
            <a:ext cx="4480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Arrive at school at least 30 minutes before the exam start time</a:t>
            </a:r>
            <a:endParaRPr lang="en-US" sz="16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068FFB4-FFB5-A5FB-6C5F-E1D52797F249}"/>
              </a:ext>
            </a:extLst>
          </p:cNvPr>
          <p:cNvSpPr/>
          <p:nvPr/>
        </p:nvSpPr>
        <p:spPr>
          <a:xfrm>
            <a:off x="3931920" y="1783080"/>
            <a:ext cx="489204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E8E8E8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DDD52E9-D1C9-2E03-193B-A980A003D4D6}"/>
              </a:ext>
            </a:extLst>
          </p:cNvPr>
          <p:cNvSpPr/>
          <p:nvPr/>
        </p:nvSpPr>
        <p:spPr>
          <a:xfrm>
            <a:off x="3931920" y="1783080"/>
            <a:ext cx="54864" cy="512064"/>
          </a:xfrm>
          <a:prstGeom prst="rect">
            <a:avLst/>
          </a:prstGeom>
          <a:solidFill>
            <a:srgbClr val="1A4A9C"/>
          </a:solidFill>
          <a:ln w="12700">
            <a:solidFill>
              <a:srgbClr val="1A4A9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CC215F2-A942-E7BD-416D-1654AFDB7979}"/>
              </a:ext>
            </a:extLst>
          </p:cNvPr>
          <p:cNvSpPr/>
          <p:nvPr/>
        </p:nvSpPr>
        <p:spPr>
          <a:xfrm>
            <a:off x="4160520" y="1828800"/>
            <a:ext cx="4480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Morning exams typically </a:t>
            </a:r>
            <a:r>
              <a:rPr lang="en-US" sz="1600">
                <a:solidFill>
                  <a:srgbClr val="0D1B3E"/>
                </a:solidFill>
                <a:highlight>
                  <a:srgbClr val="FFFF00"/>
                </a:highlight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start at 9:00am </a:t>
            </a:r>
            <a:r>
              <a:rPr lang="en-US" sz="16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— be in school by 8:30am</a:t>
            </a:r>
            <a:endParaRPr lang="en-US" sz="160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FB020B5-7F1E-9B3E-A278-AEBC7AF63C4E}"/>
              </a:ext>
            </a:extLst>
          </p:cNvPr>
          <p:cNvSpPr/>
          <p:nvPr/>
        </p:nvSpPr>
        <p:spPr>
          <a:xfrm>
            <a:off x="3931920" y="2377440"/>
            <a:ext cx="489204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E8E8E8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2CD766ED-3A29-C8BC-7938-0F5BCBE4142C}"/>
              </a:ext>
            </a:extLst>
          </p:cNvPr>
          <p:cNvSpPr/>
          <p:nvPr/>
        </p:nvSpPr>
        <p:spPr>
          <a:xfrm>
            <a:off x="3931920" y="2377440"/>
            <a:ext cx="54864" cy="512064"/>
          </a:xfrm>
          <a:prstGeom prst="rect">
            <a:avLst/>
          </a:prstGeom>
          <a:solidFill>
            <a:srgbClr val="1A4A9C"/>
          </a:solidFill>
          <a:ln w="12700">
            <a:solidFill>
              <a:srgbClr val="1A4A9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546FAE7-BD02-3F65-CD7D-8B7B47BB2131}"/>
              </a:ext>
            </a:extLst>
          </p:cNvPr>
          <p:cNvSpPr/>
          <p:nvPr/>
        </p:nvSpPr>
        <p:spPr>
          <a:xfrm>
            <a:off x="4160520" y="2423160"/>
            <a:ext cx="4480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0D1B3E"/>
                </a:solidFill>
                <a:highlight>
                  <a:srgbClr val="FFFF00"/>
                </a:highlight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Afternoon exams typically start at 1:00pm </a:t>
            </a:r>
            <a:r>
              <a:rPr lang="en-US" sz="16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— be back from lunch early</a:t>
            </a:r>
            <a:endParaRPr lang="en-US" sz="160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180B6D26-A8ED-70CB-F9B6-162FA2771320}"/>
              </a:ext>
            </a:extLst>
          </p:cNvPr>
          <p:cNvSpPr/>
          <p:nvPr/>
        </p:nvSpPr>
        <p:spPr>
          <a:xfrm>
            <a:off x="3931920" y="2971800"/>
            <a:ext cx="489204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E8E8E8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E7CD0B48-6754-9E32-0F14-E8B754E03A08}"/>
              </a:ext>
            </a:extLst>
          </p:cNvPr>
          <p:cNvSpPr/>
          <p:nvPr/>
        </p:nvSpPr>
        <p:spPr>
          <a:xfrm>
            <a:off x="3931920" y="2971800"/>
            <a:ext cx="54864" cy="512064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9D226735-8590-CEAD-43EF-E310CE938C09}"/>
              </a:ext>
            </a:extLst>
          </p:cNvPr>
          <p:cNvSpPr/>
          <p:nvPr/>
        </p:nvSpPr>
        <p:spPr>
          <a:xfrm>
            <a:off x="4160520" y="3017520"/>
            <a:ext cx="4480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If you are late, go to Reception first — do NOT go to the hall</a:t>
            </a:r>
            <a:endParaRPr lang="en-US" sz="160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266F267C-0285-DA7E-8456-5E3C495F15A2}"/>
              </a:ext>
            </a:extLst>
          </p:cNvPr>
          <p:cNvSpPr/>
          <p:nvPr/>
        </p:nvSpPr>
        <p:spPr>
          <a:xfrm>
            <a:off x="3931920" y="3566160"/>
            <a:ext cx="489204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E8E8E8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E3FF23E8-40B0-F2F3-F3D6-01738BE37002}"/>
              </a:ext>
            </a:extLst>
          </p:cNvPr>
          <p:cNvSpPr/>
          <p:nvPr/>
        </p:nvSpPr>
        <p:spPr>
          <a:xfrm>
            <a:off x="3931920" y="3566160"/>
            <a:ext cx="54864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05BDBE71-212D-783C-01BB-05601A6BC33A}"/>
              </a:ext>
            </a:extLst>
          </p:cNvPr>
          <p:cNvSpPr/>
          <p:nvPr/>
        </p:nvSpPr>
        <p:spPr>
          <a:xfrm>
            <a:off x="4160520" y="3611880"/>
            <a:ext cx="4480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More than 30 minutes late? You may NOT be permitted to sit the exam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868020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Lining Up &amp; Entering the Hall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5B9B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365760" y="1097280"/>
            <a:ext cx="3931920" cy="45720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365760" y="10972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DO</a:t>
            </a:r>
            <a:endParaRPr lang="en-US" sz="1600"/>
          </a:p>
        </p:txBody>
      </p:sp>
      <p:sp>
        <p:nvSpPr>
          <p:cNvPr id="7" name="Shape 5"/>
          <p:cNvSpPr/>
          <p:nvPr/>
        </p:nvSpPr>
        <p:spPr>
          <a:xfrm>
            <a:off x="365760" y="1600200"/>
            <a:ext cx="393192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Wait Silently in forms in the designated line outside the hall</a:t>
            </a:r>
            <a:endParaRPr lang="en-US" sz="1400"/>
          </a:p>
        </p:txBody>
      </p:sp>
      <p:sp>
        <p:nvSpPr>
          <p:cNvPr id="9" name="Shape 7"/>
          <p:cNvSpPr/>
          <p:nvPr/>
        </p:nvSpPr>
        <p:spPr>
          <a:xfrm>
            <a:off x="365760" y="2121408"/>
            <a:ext cx="3931920" cy="475488"/>
          </a:xfrm>
          <a:prstGeom prst="rect">
            <a:avLst/>
          </a:prstGeom>
          <a:solidFill>
            <a:srgbClr val="F0FAF4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57200" y="2121408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Have your timetable/candidate number ready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365760" y="2642616"/>
            <a:ext cx="393192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57200" y="2642616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Belongings will be kept in the staffroom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365760" y="3163824"/>
            <a:ext cx="3931920" cy="475488"/>
          </a:xfrm>
          <a:prstGeom prst="rect">
            <a:avLst/>
          </a:prstGeom>
          <a:solidFill>
            <a:srgbClr val="F0FAF4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57200" y="3163824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Follow </a:t>
            </a:r>
            <a:r>
              <a:rPr lang="en-US" sz="1400" b="1" u="sng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instructions from invigilators immediately</a:t>
            </a:r>
            <a:endParaRPr lang="en-US" sz="1400" b="1" u="sng"/>
          </a:p>
        </p:txBody>
      </p:sp>
      <p:sp>
        <p:nvSpPr>
          <p:cNvPr id="15" name="Shape 13"/>
          <p:cNvSpPr/>
          <p:nvPr/>
        </p:nvSpPr>
        <p:spPr>
          <a:xfrm>
            <a:off x="365760" y="3685032"/>
            <a:ext cx="393192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457200" y="368503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Enter the hall silently and go directly to your seat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365760" y="4206240"/>
            <a:ext cx="3931920" cy="475488"/>
          </a:xfrm>
          <a:prstGeom prst="rect">
            <a:avLst/>
          </a:prstGeom>
          <a:solidFill>
            <a:srgbClr val="F0FAF4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457200" y="420624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Remain silent from the moment you enter the hall</a:t>
            </a:r>
            <a:endParaRPr lang="en-US" sz="1400"/>
          </a:p>
        </p:txBody>
      </p:sp>
      <p:sp>
        <p:nvSpPr>
          <p:cNvPr id="19" name="Shape 17"/>
          <p:cNvSpPr/>
          <p:nvPr/>
        </p:nvSpPr>
        <p:spPr>
          <a:xfrm>
            <a:off x="4846320" y="1097280"/>
            <a:ext cx="3931920" cy="4572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4846320" y="10972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DON'T</a:t>
            </a:r>
            <a:endParaRPr lang="en-US" sz="1600"/>
          </a:p>
        </p:txBody>
      </p:sp>
      <p:sp>
        <p:nvSpPr>
          <p:cNvPr id="21" name="Shape 19"/>
          <p:cNvSpPr/>
          <p:nvPr/>
        </p:nvSpPr>
        <p:spPr>
          <a:xfrm>
            <a:off x="4846320" y="1600200"/>
            <a:ext cx="393192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4937760" y="160020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Talk or </a:t>
            </a:r>
            <a:r>
              <a:rPr lang="en-US" sz="1400" err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socialise</a:t>
            </a: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while waiting in line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4846320" y="2121408"/>
            <a:ext cx="3931920" cy="475488"/>
          </a:xfrm>
          <a:prstGeom prst="rect">
            <a:avLst/>
          </a:prstGeom>
          <a:solidFill>
            <a:srgbClr val="FFF5F5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937760" y="2121408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Bring bags or coats into the hall (leave as directed)</a:t>
            </a:r>
            <a:endParaRPr lang="en-US" sz="1400"/>
          </a:p>
        </p:txBody>
      </p:sp>
      <p:sp>
        <p:nvSpPr>
          <p:cNvPr id="25" name="Shape 23"/>
          <p:cNvSpPr/>
          <p:nvPr/>
        </p:nvSpPr>
        <p:spPr>
          <a:xfrm>
            <a:off x="4846320" y="2642616"/>
            <a:ext cx="393192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4937760" y="2642616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Have your mobile phone on your person</a:t>
            </a:r>
            <a:endParaRPr lang="en-US" sz="1400"/>
          </a:p>
        </p:txBody>
      </p:sp>
      <p:sp>
        <p:nvSpPr>
          <p:cNvPr id="27" name="Shape 25"/>
          <p:cNvSpPr/>
          <p:nvPr/>
        </p:nvSpPr>
        <p:spPr>
          <a:xfrm>
            <a:off x="4846320" y="3163824"/>
            <a:ext cx="3931920" cy="475488"/>
          </a:xfrm>
          <a:prstGeom prst="rect">
            <a:avLst/>
          </a:prstGeom>
          <a:solidFill>
            <a:srgbClr val="FFF5F5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4937760" y="3163824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Wear a smartwatch or any watch into the exam room</a:t>
            </a:r>
            <a:endParaRPr lang="en-US" sz="1400"/>
          </a:p>
        </p:txBody>
      </p:sp>
      <p:sp>
        <p:nvSpPr>
          <p:cNvPr id="29" name="Shape 27"/>
          <p:cNvSpPr/>
          <p:nvPr/>
        </p:nvSpPr>
        <p:spPr>
          <a:xfrm>
            <a:off x="4846320" y="3685032"/>
            <a:ext cx="393192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4937760" y="368503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Enter the hall before you are told to</a:t>
            </a:r>
            <a:endParaRPr lang="en-US" sz="1400"/>
          </a:p>
        </p:txBody>
      </p:sp>
      <p:sp>
        <p:nvSpPr>
          <p:cNvPr id="31" name="Shape 29"/>
          <p:cNvSpPr/>
          <p:nvPr/>
        </p:nvSpPr>
        <p:spPr>
          <a:xfrm>
            <a:off x="4846320" y="4206240"/>
            <a:ext cx="3931920" cy="475488"/>
          </a:xfrm>
          <a:prstGeom prst="rect">
            <a:avLst/>
          </a:prstGeom>
          <a:solidFill>
            <a:srgbClr val="FFF5F5"/>
          </a:solidFill>
          <a:ln w="381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4937760" y="420624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Sit at any desk other than your assigned one</a:t>
            </a:r>
            <a:endParaRPr lang="en-US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4A9C"/>
          </a:solidFill>
          <a:ln w="12700">
            <a:solidFill>
              <a:srgbClr val="1A4A9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Planning Your Journey to School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B3E0C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365760" y="1143000"/>
            <a:ext cx="4114800" cy="320040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502920" y="132588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>
                <a:solidFill>
                  <a:srgbClr val="F0A5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Don't leave it to chance.</a:t>
            </a:r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502920" y="1920240"/>
            <a:ext cx="3840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Exams are the most important days of your school year. Treat the journey to school like part of the exam — plan it carefully.</a:t>
            </a:r>
            <a:endParaRPr lang="en-US" sz="1350"/>
          </a:p>
          <a:p>
            <a:pPr marL="0" indent="0">
              <a:buNone/>
            </a:pPr>
            <a:endParaRPr lang="en-US" sz="1350"/>
          </a:p>
          <a:p>
            <a:pPr marL="0" indent="0">
              <a:buNone/>
            </a:pPr>
            <a:r>
              <a:rPr lang="en-US" sz="135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Buses can be late. Trains are cancelled. Alarm clocks fail.</a:t>
            </a:r>
            <a:endParaRPr lang="en-US" sz="1350"/>
          </a:p>
          <a:p>
            <a:pPr marL="0" indent="0">
              <a:buNone/>
            </a:pPr>
            <a:endParaRPr lang="en-US" sz="1350"/>
          </a:p>
          <a:p>
            <a:pPr marL="0" indent="0">
              <a:buNone/>
            </a:pPr>
            <a:r>
              <a:rPr lang="en-US" sz="135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 in extra time. Always.</a:t>
            </a:r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4846320" y="114300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D2B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Your Pre-Exam Morning Checklist</a:t>
            </a:r>
            <a:endParaRPr lang="en-US" sz="1500"/>
          </a:p>
        </p:txBody>
      </p:sp>
      <p:sp>
        <p:nvSpPr>
          <p:cNvPr id="9" name="Shape 7"/>
          <p:cNvSpPr/>
          <p:nvPr/>
        </p:nvSpPr>
        <p:spPr>
          <a:xfrm>
            <a:off x="4846320" y="1627632"/>
            <a:ext cx="3977640" cy="402336"/>
          </a:xfrm>
          <a:prstGeom prst="rect">
            <a:avLst/>
          </a:prstGeom>
          <a:solidFill>
            <a:srgbClr val="F4F7FC"/>
          </a:solidFill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983480" y="162763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📋  Check your timetable the night before</a:t>
            </a:r>
            <a:endParaRPr lang="en-US" sz="1200"/>
          </a:p>
        </p:txBody>
      </p:sp>
      <p:sp>
        <p:nvSpPr>
          <p:cNvPr id="11" name="Shape 9"/>
          <p:cNvSpPr/>
          <p:nvPr/>
        </p:nvSpPr>
        <p:spPr>
          <a:xfrm>
            <a:off x="4846320" y="2084832"/>
            <a:ext cx="3977640" cy="402336"/>
          </a:xfrm>
          <a:prstGeom prst="rect">
            <a:avLst/>
          </a:prstGeom>
          <a:solidFill>
            <a:srgbClr val="FFFFFF"/>
          </a:solidFill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983480" y="208483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🎒  Pack your bag the night before — all equipment</a:t>
            </a:r>
            <a:endParaRPr lang="en-US" sz="1200"/>
          </a:p>
        </p:txBody>
      </p:sp>
      <p:sp>
        <p:nvSpPr>
          <p:cNvPr id="13" name="Shape 11"/>
          <p:cNvSpPr/>
          <p:nvPr/>
        </p:nvSpPr>
        <p:spPr>
          <a:xfrm>
            <a:off x="4846320" y="2542032"/>
            <a:ext cx="3977640" cy="402336"/>
          </a:xfrm>
          <a:prstGeom prst="rect">
            <a:avLst/>
          </a:prstGeom>
          <a:solidFill>
            <a:srgbClr val="F4F7FC"/>
          </a:solidFill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983480" y="254203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⏰  Set TWO alarms — don't rely on one</a:t>
            </a:r>
            <a:endParaRPr lang="en-US" sz="1200"/>
          </a:p>
        </p:txBody>
      </p:sp>
      <p:sp>
        <p:nvSpPr>
          <p:cNvPr id="15" name="Shape 13"/>
          <p:cNvSpPr/>
          <p:nvPr/>
        </p:nvSpPr>
        <p:spPr>
          <a:xfrm>
            <a:off x="4846320" y="2999232"/>
            <a:ext cx="3977640" cy="402336"/>
          </a:xfrm>
          <a:prstGeom prst="rect">
            <a:avLst/>
          </a:prstGeom>
          <a:solidFill>
            <a:srgbClr val="FFFFFF"/>
          </a:solidFill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4983480" y="299923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0D1B3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🥣  Eat breakfast and leave home earlier than usual. Breakfast is also available at school</a:t>
            </a:r>
            <a:r>
              <a:rPr lang="en-US" sz="1200">
                <a:solidFill>
                  <a:srgbClr val="0D1B3E"/>
                </a:solidFill>
                <a:latin typeface="Trebuchet MS"/>
              </a:rPr>
              <a:t>.</a:t>
            </a:r>
          </a:p>
        </p:txBody>
      </p:sp>
      <p:sp>
        <p:nvSpPr>
          <p:cNvPr id="17" name="Shape 15"/>
          <p:cNvSpPr/>
          <p:nvPr/>
        </p:nvSpPr>
        <p:spPr>
          <a:xfrm>
            <a:off x="4846320" y="3456432"/>
            <a:ext cx="3977640" cy="402336"/>
          </a:xfrm>
          <a:prstGeom prst="rect">
            <a:avLst/>
          </a:prstGeom>
          <a:solidFill>
            <a:srgbClr val="F4F7FC"/>
          </a:solidFill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4983480" y="345643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0D1B3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🚌  Know your bus/route and have a backup option</a:t>
            </a:r>
            <a:endParaRPr lang="en-US" sz="1200">
              <a:latin typeface="Trebuchet M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846320" y="3913632"/>
            <a:ext cx="3977640" cy="402336"/>
          </a:xfrm>
          <a:prstGeom prst="rect">
            <a:avLst/>
          </a:prstGeom>
          <a:solidFill>
            <a:srgbClr val="FFFFFF"/>
          </a:solidFill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4983480" y="391363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📞  If something goes wrong — call school</a:t>
            </a:r>
            <a:endParaRPr lang="en-US" sz="1200"/>
          </a:p>
        </p:txBody>
      </p:sp>
      <p:sp>
        <p:nvSpPr>
          <p:cNvPr id="21" name="Shape 19"/>
          <p:cNvSpPr/>
          <p:nvPr/>
        </p:nvSpPr>
        <p:spPr>
          <a:xfrm>
            <a:off x="365760" y="4498848"/>
            <a:ext cx="8412480" cy="45720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48640" y="4507992"/>
            <a:ext cx="81381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D4E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If you are going to be late: call the school office as soon as possible so the Exams Team can be informed.</a:t>
            </a:r>
            <a:endParaRPr lang="en-US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itymapper - Wikipedia">
            <a:extLst>
              <a:ext uri="{FF2B5EF4-FFF2-40B4-BE49-F238E27FC236}">
                <a16:creationId xmlns:a16="http://schemas.microsoft.com/office/drawing/2014/main" id="{83B48180-2223-9258-2FC0-98476DDF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36" y="429504"/>
            <a:ext cx="2938212" cy="178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D3EE8B-4593-8470-8F6D-C68EA37AF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812" y="342899"/>
            <a:ext cx="3848317" cy="2076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9935F3-3962-8A3B-3D07-8CBFA7E14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812" y="2571750"/>
            <a:ext cx="3848317" cy="20996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959C62-60CC-5BB8-D1D2-D4C875F2B12D}"/>
              </a:ext>
            </a:extLst>
          </p:cNvPr>
          <p:cNvSpPr txBox="1"/>
          <p:nvPr/>
        </p:nvSpPr>
        <p:spPr>
          <a:xfrm>
            <a:off x="213360" y="2644140"/>
            <a:ext cx="37999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Live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Enter your start/finish postcodes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Alternative routes during delays 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All forms of public transport</a:t>
            </a:r>
          </a:p>
        </p:txBody>
      </p:sp>
    </p:spTree>
    <p:extLst>
      <p:ext uri="{BB962C8B-B14F-4D97-AF65-F5344CB8AC3E}">
        <p14:creationId xmlns:p14="http://schemas.microsoft.com/office/powerpoint/2010/main" val="2567841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8B0000"/>
          </a:solidFill>
          <a:ln w="1270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  Missing an Exam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FF999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800"/>
          </a:p>
        </p:txBody>
      </p:sp>
      <p:sp>
        <p:nvSpPr>
          <p:cNvPr id="5" name="Text 3"/>
          <p:cNvSpPr/>
          <p:nvPr/>
        </p:nvSpPr>
        <p:spPr>
          <a:xfrm>
            <a:off x="36576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8B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Consequences</a:t>
            </a:r>
            <a:endParaRPr lang="en-US" sz="1600"/>
          </a:p>
        </p:txBody>
      </p:sp>
      <p:sp>
        <p:nvSpPr>
          <p:cNvPr id="6" name="Shape 4"/>
          <p:cNvSpPr/>
          <p:nvPr/>
        </p:nvSpPr>
        <p:spPr>
          <a:xfrm>
            <a:off x="365760" y="1572768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365760" y="1572768"/>
            <a:ext cx="54864" cy="5212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530352" y="1572768"/>
            <a:ext cx="373075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You WILL receive a grade of 0 for that exam component</a:t>
            </a:r>
            <a:endParaRPr lang="en-US" sz="1400"/>
          </a:p>
        </p:txBody>
      </p:sp>
      <p:sp>
        <p:nvSpPr>
          <p:cNvPr id="12" name="Shape 10"/>
          <p:cNvSpPr/>
          <p:nvPr/>
        </p:nvSpPr>
        <p:spPr>
          <a:xfrm>
            <a:off x="365760" y="2404872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365760" y="2414016"/>
            <a:ext cx="54864" cy="5212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530352" y="2414016"/>
            <a:ext cx="373075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Misreading the timetable is NOT an acceptable excuse</a:t>
            </a:r>
            <a:endParaRPr lang="en-US" sz="1400"/>
          </a:p>
        </p:txBody>
      </p:sp>
      <p:sp>
        <p:nvSpPr>
          <p:cNvPr id="15" name="Shape 13"/>
          <p:cNvSpPr/>
          <p:nvPr/>
        </p:nvSpPr>
        <p:spPr>
          <a:xfrm>
            <a:off x="365760" y="3191256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365760" y="3150108"/>
            <a:ext cx="54864" cy="5212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512064" y="3150108"/>
            <a:ext cx="373075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Missing exams could affect your final grade or whole qualification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365760" y="3877056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365760" y="3877056"/>
            <a:ext cx="54864" cy="5212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30352" y="3877056"/>
            <a:ext cx="373075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University/sixth form offers may be affected</a:t>
            </a:r>
            <a:endParaRPr lang="en-US" sz="1400"/>
          </a:p>
        </p:txBody>
      </p:sp>
      <p:sp>
        <p:nvSpPr>
          <p:cNvPr id="21" name="Text 19"/>
          <p:cNvSpPr/>
          <p:nvPr/>
        </p:nvSpPr>
        <p:spPr>
          <a:xfrm>
            <a:off x="48006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D2B5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If You're ill or Have an Emergency</a:t>
            </a:r>
            <a:endParaRPr lang="en-US" sz="1600">
              <a:latin typeface="Trebuchet M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800600" y="1572768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3E0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4846320" y="1618488"/>
            <a:ext cx="365760" cy="36576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846320" y="16184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300"/>
          </a:p>
        </p:txBody>
      </p:sp>
      <p:sp>
        <p:nvSpPr>
          <p:cNvPr id="25" name="Text 23"/>
          <p:cNvSpPr/>
          <p:nvPr/>
        </p:nvSpPr>
        <p:spPr>
          <a:xfrm>
            <a:off x="5349240" y="1572768"/>
            <a:ext cx="3337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Phone school FIRST THING in the morning</a:t>
            </a:r>
            <a:endParaRPr lang="en-US" sz="1400"/>
          </a:p>
        </p:txBody>
      </p:sp>
      <p:sp>
        <p:nvSpPr>
          <p:cNvPr id="26" name="Shape 24"/>
          <p:cNvSpPr/>
          <p:nvPr/>
        </p:nvSpPr>
        <p:spPr>
          <a:xfrm>
            <a:off x="4800600" y="2148840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3E0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4846320" y="2194560"/>
            <a:ext cx="365760" cy="36576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484632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300"/>
          </a:p>
        </p:txBody>
      </p:sp>
      <p:sp>
        <p:nvSpPr>
          <p:cNvPr id="29" name="Text 27"/>
          <p:cNvSpPr/>
          <p:nvPr/>
        </p:nvSpPr>
        <p:spPr>
          <a:xfrm>
            <a:off x="5349240" y="2148840"/>
            <a:ext cx="3337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Obtain a doctor's note explaining the reason</a:t>
            </a:r>
            <a:endParaRPr lang="en-US" sz="1400"/>
          </a:p>
        </p:txBody>
      </p:sp>
      <p:sp>
        <p:nvSpPr>
          <p:cNvPr id="30" name="Shape 28"/>
          <p:cNvSpPr/>
          <p:nvPr/>
        </p:nvSpPr>
        <p:spPr>
          <a:xfrm>
            <a:off x="4800600" y="2724912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3E0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4846320" y="2770632"/>
            <a:ext cx="365760" cy="36576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4846320" y="27706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300"/>
          </a:p>
        </p:txBody>
      </p:sp>
      <p:sp>
        <p:nvSpPr>
          <p:cNvPr id="33" name="Text 31"/>
          <p:cNvSpPr/>
          <p:nvPr/>
        </p:nvSpPr>
        <p:spPr>
          <a:xfrm>
            <a:off x="5349240" y="2724912"/>
            <a:ext cx="3337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Submit the doctor's note within 4 days of the last component</a:t>
            </a:r>
            <a:endParaRPr lang="en-US" sz="1400"/>
          </a:p>
        </p:txBody>
      </p:sp>
      <p:sp>
        <p:nvSpPr>
          <p:cNvPr id="34" name="Shape 32"/>
          <p:cNvSpPr/>
          <p:nvPr/>
        </p:nvSpPr>
        <p:spPr>
          <a:xfrm>
            <a:off x="4800600" y="3300984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3E0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Shape 33"/>
          <p:cNvSpPr/>
          <p:nvPr/>
        </p:nvSpPr>
        <p:spPr>
          <a:xfrm>
            <a:off x="4846320" y="3346704"/>
            <a:ext cx="365760" cy="36576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Text 34"/>
          <p:cNvSpPr/>
          <p:nvPr/>
        </p:nvSpPr>
        <p:spPr>
          <a:xfrm>
            <a:off x="4846320" y="3346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300"/>
          </a:p>
        </p:txBody>
      </p:sp>
      <p:sp>
        <p:nvSpPr>
          <p:cNvPr id="37" name="Text 35"/>
          <p:cNvSpPr/>
          <p:nvPr/>
        </p:nvSpPr>
        <p:spPr>
          <a:xfrm>
            <a:off x="5349240" y="3300984"/>
            <a:ext cx="3337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0D1B3E"/>
                </a:solidFill>
                <a:latin typeface="Trebuchet MS"/>
              </a:rPr>
              <a:t>If you feel unwell but can travel, come in and we'll assess</a:t>
            </a:r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4800600" y="3877056"/>
            <a:ext cx="3977640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3E0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Shape 37"/>
          <p:cNvSpPr/>
          <p:nvPr/>
        </p:nvSpPr>
        <p:spPr>
          <a:xfrm>
            <a:off x="4846320" y="3922776"/>
            <a:ext cx="365760" cy="365760"/>
          </a:xfrm>
          <a:prstGeom prst="ellipse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/>
          <p:nvPr/>
        </p:nvSpPr>
        <p:spPr>
          <a:xfrm>
            <a:off x="484632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300"/>
          </a:p>
        </p:txBody>
      </p:sp>
      <p:sp>
        <p:nvSpPr>
          <p:cNvPr id="41" name="Text 39"/>
          <p:cNvSpPr/>
          <p:nvPr/>
        </p:nvSpPr>
        <p:spPr>
          <a:xfrm>
            <a:off x="5349240" y="3877056"/>
            <a:ext cx="3337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>
              <a:solidFill>
                <a:srgbClr val="0D1B3E"/>
              </a:solidFill>
              <a:latin typeface="Trebuchet MS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65760" y="4498848"/>
            <a:ext cx="8412480" cy="47548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3" name="Text 41"/>
          <p:cNvSpPr/>
          <p:nvPr/>
        </p:nvSpPr>
        <p:spPr>
          <a:xfrm>
            <a:off x="548640" y="4507992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If in doubt — PHONE US.  The worst thing you can do is nothing.</a:t>
            </a:r>
            <a:endParaRPr lang="en-US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4A9C"/>
          </a:solidFill>
          <a:ln w="12700">
            <a:solidFill>
              <a:srgbClr val="1A4A9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Bringing the Right Equipment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Equipment will NOT be provided on the day. You are responsible for bringing everything you need.</a:t>
            </a:r>
            <a:endParaRPr lang="en-US" sz="1350"/>
          </a:p>
        </p:txBody>
      </p:sp>
      <p:sp>
        <p:nvSpPr>
          <p:cNvPr id="5" name="Shape 3"/>
          <p:cNvSpPr/>
          <p:nvPr/>
        </p:nvSpPr>
        <p:spPr>
          <a:xfrm>
            <a:off x="365760" y="1600200"/>
            <a:ext cx="3931920" cy="41148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365760" y="16002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MUST BRING</a:t>
            </a:r>
            <a:endParaRPr lang="en-US" sz="1400"/>
          </a:p>
        </p:txBody>
      </p:sp>
      <p:sp>
        <p:nvSpPr>
          <p:cNvPr id="7" name="Shape 5"/>
          <p:cNvSpPr/>
          <p:nvPr/>
        </p:nvSpPr>
        <p:spPr>
          <a:xfrm>
            <a:off x="365760" y="2057400"/>
            <a:ext cx="3931920" cy="429768"/>
          </a:xfrm>
          <a:prstGeom prst="rect">
            <a:avLst/>
          </a:prstGeom>
          <a:solidFill>
            <a:srgbClr val="F4F7FC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502920" y="2057400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🖊  Black or blue ballpoint pen (bring spares)</a:t>
            </a:r>
            <a:endParaRPr lang="en-US" sz="1400"/>
          </a:p>
        </p:txBody>
      </p:sp>
      <p:sp>
        <p:nvSpPr>
          <p:cNvPr id="9" name="Shape 7"/>
          <p:cNvSpPr/>
          <p:nvPr/>
        </p:nvSpPr>
        <p:spPr>
          <a:xfrm>
            <a:off x="365760" y="2532888"/>
            <a:ext cx="3931920" cy="429768"/>
          </a:xfrm>
          <a:prstGeom prst="rect">
            <a:avLst/>
          </a:prstGeom>
          <a:solidFill>
            <a:srgbClr val="FFFFFF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02920" y="2532888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✏️  Pencil and eraser (for diagrams/graphs)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365760" y="3008376"/>
            <a:ext cx="3931920" cy="429768"/>
          </a:xfrm>
          <a:prstGeom prst="rect">
            <a:avLst/>
          </a:prstGeom>
          <a:solidFill>
            <a:srgbClr val="F4F7FC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02920" y="3008376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📐  Ruler (30cm, clear/transparent)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365760" y="3483864"/>
            <a:ext cx="3931920" cy="429768"/>
          </a:xfrm>
          <a:prstGeom prst="rect">
            <a:avLst/>
          </a:prstGeom>
          <a:solidFill>
            <a:srgbClr val="FFFFFF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502920" y="3483864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🔢  Scientific calculator (if permitted — check timetable)</a:t>
            </a:r>
            <a:endParaRPr lang="en-US" sz="1400"/>
          </a:p>
        </p:txBody>
      </p:sp>
      <p:sp>
        <p:nvSpPr>
          <p:cNvPr id="15" name="Shape 13"/>
          <p:cNvSpPr/>
          <p:nvPr/>
        </p:nvSpPr>
        <p:spPr>
          <a:xfrm>
            <a:off x="365760" y="3959352"/>
            <a:ext cx="3931920" cy="429768"/>
          </a:xfrm>
          <a:prstGeom prst="rect">
            <a:avLst/>
          </a:prstGeom>
          <a:solidFill>
            <a:srgbClr val="F4F7FC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502920" y="3959352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🔵  Compass and protractor (</a:t>
            </a:r>
            <a:r>
              <a:rPr lang="en-US" sz="1400" err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Maths</a:t>
            </a: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exams)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4846320" y="1600200"/>
            <a:ext cx="3931920" cy="411480"/>
          </a:xfrm>
          <a:prstGeom prst="rect">
            <a:avLst/>
          </a:prstGeom>
          <a:solidFill>
            <a:srgbClr val="8B0000"/>
          </a:solidFill>
          <a:ln w="1270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4846320" y="16002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NOT ALLOWED</a:t>
            </a:r>
            <a:endParaRPr lang="en-US" sz="1400"/>
          </a:p>
        </p:txBody>
      </p:sp>
      <p:sp>
        <p:nvSpPr>
          <p:cNvPr id="19" name="Shape 17"/>
          <p:cNvSpPr/>
          <p:nvPr/>
        </p:nvSpPr>
        <p:spPr>
          <a:xfrm>
            <a:off x="4846320" y="2057400"/>
            <a:ext cx="3931920" cy="429768"/>
          </a:xfrm>
          <a:prstGeom prst="rect">
            <a:avLst/>
          </a:prstGeom>
          <a:solidFill>
            <a:srgbClr val="F4F7FC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4983480" y="2057400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🚫  Correction fluid, liquid paper or tape</a:t>
            </a:r>
            <a:endParaRPr lang="en-US" sz="1400"/>
          </a:p>
        </p:txBody>
      </p:sp>
      <p:sp>
        <p:nvSpPr>
          <p:cNvPr id="21" name="Shape 19"/>
          <p:cNvSpPr/>
          <p:nvPr/>
        </p:nvSpPr>
        <p:spPr>
          <a:xfrm>
            <a:off x="4846320" y="2532888"/>
            <a:ext cx="3931920" cy="429768"/>
          </a:xfrm>
          <a:prstGeom prst="rect">
            <a:avLst/>
          </a:prstGeom>
          <a:solidFill>
            <a:srgbClr val="FFFFFF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4983480" y="2532888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🚫  Highlighters (in answers — only on question paper)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4846320" y="3008376"/>
            <a:ext cx="3931920" cy="429768"/>
          </a:xfrm>
          <a:prstGeom prst="rect">
            <a:avLst/>
          </a:prstGeom>
          <a:solidFill>
            <a:srgbClr val="F4F7FC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983480" y="3008376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🚫  Notes, books or revision materials</a:t>
            </a:r>
            <a:endParaRPr lang="en-US" sz="1400"/>
          </a:p>
        </p:txBody>
      </p:sp>
      <p:sp>
        <p:nvSpPr>
          <p:cNvPr id="25" name="Shape 23"/>
          <p:cNvSpPr/>
          <p:nvPr/>
        </p:nvSpPr>
        <p:spPr>
          <a:xfrm>
            <a:off x="4846320" y="3483864"/>
            <a:ext cx="3931920" cy="429768"/>
          </a:xfrm>
          <a:prstGeom prst="rect">
            <a:avLst/>
          </a:prstGeom>
          <a:solidFill>
            <a:srgbClr val="FFFFFF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4983480" y="3483864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🚫  Calculator cases or instruction booklets</a:t>
            </a:r>
            <a:endParaRPr lang="en-US" sz="1400"/>
          </a:p>
        </p:txBody>
      </p:sp>
      <p:sp>
        <p:nvSpPr>
          <p:cNvPr id="27" name="Shape 25"/>
          <p:cNvSpPr/>
          <p:nvPr/>
        </p:nvSpPr>
        <p:spPr>
          <a:xfrm>
            <a:off x="4846320" y="3959352"/>
            <a:ext cx="3931920" cy="429768"/>
          </a:xfrm>
          <a:prstGeom prst="rect">
            <a:avLst/>
          </a:prstGeom>
          <a:solidFill>
            <a:srgbClr val="F4F7FC"/>
          </a:solidFill>
          <a:ln w="508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4983480" y="3959352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🚫  Any pencil case that isn't clear/transparent </a:t>
            </a:r>
            <a:endParaRPr lang="en-US" sz="1400">
              <a:solidFill>
                <a:srgbClr val="0D1B3E"/>
              </a:solidFill>
              <a:highlight>
                <a:srgbClr val="FFFF00"/>
              </a:highlight>
              <a:latin typeface="Trebuchet M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65760" y="4526280"/>
            <a:ext cx="8412480" cy="438912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548640" y="4535424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7D4E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⚠  Pack your bag the night before — don't leave it until exam morning.</a:t>
            </a:r>
            <a:endParaRPr lang="en-US" sz="12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14953"/>
            <a:ext cx="7543800" cy="730340"/>
          </a:xfrm>
          <a:noFill/>
        </p:spPr>
        <p:txBody>
          <a:bodyPr/>
          <a:lstStyle/>
          <a:p>
            <a:r>
              <a:rPr lang="en-US" b="1">
                <a:solidFill>
                  <a:srgbClr val="113E68"/>
                </a:solidFill>
                <a:latin typeface="Arial" charset="0"/>
                <a:ea typeface="Arial" charset="0"/>
                <a:cs typeface="Arial" charset="0"/>
              </a:rPr>
              <a:t>Calculator</a:t>
            </a:r>
            <a:endParaRPr lang="en-US">
              <a:solidFill>
                <a:srgbClr val="113E6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98633"/>
            <a:ext cx="8178613" cy="3403188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Clr>
                <a:srgbClr val="113E68"/>
              </a:buClr>
              <a:buNone/>
            </a:pPr>
            <a:endParaRPr lang="en-GB" sz="18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Clr>
                <a:srgbClr val="113E68"/>
              </a:buClr>
              <a:buNone/>
            </a:pPr>
            <a:r>
              <a:rPr lang="en-GB" sz="3300">
                <a:solidFill>
                  <a:srgbClr val="002060"/>
                </a:solidFill>
              </a:rPr>
              <a:t>Ensure you bring calculators for Maths papers 2 and 3.</a:t>
            </a:r>
          </a:p>
          <a:p>
            <a:pPr marL="0" indent="0">
              <a:buClr>
                <a:srgbClr val="113E68"/>
              </a:buClr>
              <a:buNone/>
            </a:pPr>
            <a:r>
              <a:rPr lang="en-GB" sz="3300">
                <a:solidFill>
                  <a:srgbClr val="002060"/>
                </a:solidFill>
              </a:rPr>
              <a:t>You will also need it for </a:t>
            </a:r>
            <a:r>
              <a:rPr lang="en-GB" sz="3300" b="1" u="sng">
                <a:solidFill>
                  <a:srgbClr val="002060"/>
                </a:solidFill>
              </a:rPr>
              <a:t>all</a:t>
            </a:r>
            <a:r>
              <a:rPr lang="en-GB" sz="3300">
                <a:solidFill>
                  <a:srgbClr val="002060"/>
                </a:solidFill>
              </a:rPr>
              <a:t> Science exams</a:t>
            </a:r>
          </a:p>
          <a:p>
            <a:pPr marL="0" indent="0">
              <a:buClr>
                <a:srgbClr val="113E68"/>
              </a:buClr>
              <a:buNone/>
            </a:pPr>
            <a:r>
              <a:rPr lang="en-GB" sz="3300">
                <a:solidFill>
                  <a:srgbClr val="002060"/>
                </a:solidFill>
              </a:rPr>
              <a:t>Speak to Maths department if you need one</a:t>
            </a:r>
            <a:endParaRPr lang="en-GB" sz="3300">
              <a:solidFill>
                <a:srgbClr val="002060"/>
              </a:solidFill>
              <a:ea typeface="Calibri"/>
              <a:cs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/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E2AE543-8983-4D26-AD15-6CEDFAA16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646" y="0"/>
            <a:ext cx="699892" cy="136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4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332" y="0"/>
            <a:ext cx="7543800" cy="730340"/>
          </a:xfrm>
          <a:noFill/>
        </p:spPr>
        <p:txBody>
          <a:bodyPr/>
          <a:lstStyle/>
          <a:p>
            <a:r>
              <a:rPr lang="en-US" b="1">
                <a:solidFill>
                  <a:srgbClr val="113E68"/>
                </a:solidFill>
                <a:latin typeface="Arial" charset="0"/>
                <a:ea typeface="Arial" charset="0"/>
                <a:cs typeface="Arial" charset="0"/>
              </a:rPr>
              <a:t>Just to reiterate</a:t>
            </a:r>
            <a:endParaRPr lang="en-US">
              <a:solidFill>
                <a:srgbClr val="113E6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31810"/>
            <a:ext cx="9144000" cy="3970415"/>
          </a:xfrm>
        </p:spPr>
        <p:txBody>
          <a:bodyPr lIns="91440" tIns="45720" rIns="91440" bIns="45720" anchor="t">
            <a:noAutofit/>
          </a:bodyPr>
          <a:lstStyle/>
          <a:p>
            <a:pPr marL="0" indent="0" algn="ctr">
              <a:buClr>
                <a:srgbClr val="113E68"/>
              </a:buClr>
              <a:buNone/>
            </a:pPr>
            <a:r>
              <a:rPr lang="en-GB" sz="4800" b="1">
                <a:solidFill>
                  <a:srgbClr val="FF0000"/>
                </a:solidFill>
              </a:rPr>
              <a:t>PHONES ARE NOT ALLOWED IN THE EXAM ROOM! </a:t>
            </a:r>
          </a:p>
          <a:p>
            <a:pPr marL="0" indent="0" algn="ctr">
              <a:buClr>
                <a:srgbClr val="113E68"/>
              </a:buClr>
              <a:buNone/>
            </a:pPr>
            <a:r>
              <a:rPr lang="en-GB" b="1">
                <a:solidFill>
                  <a:srgbClr val="FF0000"/>
                </a:solidFill>
              </a:rPr>
              <a:t>You will be disqualified</a:t>
            </a:r>
            <a:endParaRPr lang="en-GB" b="1">
              <a:solidFill>
                <a:srgbClr val="FF0000"/>
              </a:solidFill>
              <a:ea typeface="Calibri"/>
              <a:cs typeface="Calibri"/>
            </a:endParaRPr>
          </a:p>
          <a:p>
            <a:pPr marL="0" indent="0" algn="ctr">
              <a:buClr>
                <a:srgbClr val="113E68"/>
              </a:buClr>
              <a:buNone/>
            </a:pPr>
            <a:r>
              <a:rPr lang="en-GB" b="1" u="sng">
                <a:solidFill>
                  <a:srgbClr val="FF0000"/>
                </a:solidFill>
              </a:rPr>
              <a:t>Even if the phone is in your pocket or on silent</a:t>
            </a:r>
            <a:endParaRPr lang="en-GB" b="1" u="sng">
              <a:solidFill>
                <a:srgbClr val="FF0000"/>
              </a:solidFill>
              <a:ea typeface="Calibri"/>
              <a:cs typeface="Calibri"/>
            </a:endParaRPr>
          </a:p>
          <a:p>
            <a:pPr marL="0" indent="0">
              <a:buClr>
                <a:srgbClr val="113E68"/>
              </a:buClr>
              <a:buNone/>
            </a:pPr>
            <a:endParaRPr lang="en-GB" sz="6000" b="1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/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4764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Correct Uniform for Exams</a:t>
            </a:r>
            <a:endParaRPr lang="en-US" sz="280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8412480" cy="658368"/>
          </a:xfrm>
          <a:prstGeom prst="rect">
            <a:avLst/>
          </a:prstGeom>
          <a:solidFill>
            <a:srgbClr val="8B0000"/>
          </a:solidFill>
          <a:ln w="1270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 MUST BE IN FULL SCHOOL UNIFORM FOR EVERY EXAM — INCLUDING FOOTWEAR.</a:t>
            </a:r>
            <a:endParaRPr lang="en-US" sz="1600"/>
          </a:p>
        </p:txBody>
      </p:sp>
      <p:sp>
        <p:nvSpPr>
          <p:cNvPr id="6" name="Text 4"/>
          <p:cNvSpPr/>
          <p:nvPr/>
        </p:nvSpPr>
        <p:spPr>
          <a:xfrm>
            <a:off x="365760" y="18745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D2B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What to Wear</a:t>
            </a:r>
            <a:endParaRPr lang="en-US" sz="1500"/>
          </a:p>
        </p:txBody>
      </p:sp>
      <p:sp>
        <p:nvSpPr>
          <p:cNvPr id="7" name="Shape 5"/>
          <p:cNvSpPr/>
          <p:nvPr/>
        </p:nvSpPr>
        <p:spPr>
          <a:xfrm>
            <a:off x="365760" y="2304288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B3CC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5760" y="2304288"/>
            <a:ext cx="54864" cy="47548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30352" y="2304288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👔  Full Forest Academy school uniform</a:t>
            </a:r>
            <a:endParaRPr lang="en-US" sz="1250"/>
          </a:p>
        </p:txBody>
      </p:sp>
      <p:sp>
        <p:nvSpPr>
          <p:cNvPr id="10" name="Shape 8"/>
          <p:cNvSpPr/>
          <p:nvPr/>
        </p:nvSpPr>
        <p:spPr>
          <a:xfrm>
            <a:off x="365760" y="2834640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B3CC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365760" y="2834640"/>
            <a:ext cx="54864" cy="47548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30352" y="283464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👟  Correct school shoes — footwear counts!</a:t>
            </a:r>
            <a:endParaRPr lang="en-US" sz="1250"/>
          </a:p>
        </p:txBody>
      </p:sp>
      <p:sp>
        <p:nvSpPr>
          <p:cNvPr id="13" name="Shape 11"/>
          <p:cNvSpPr/>
          <p:nvPr/>
        </p:nvSpPr>
        <p:spPr>
          <a:xfrm>
            <a:off x="365760" y="3364992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B3CC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365760" y="3364992"/>
            <a:ext cx="54864" cy="47548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530352" y="3364992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🧥  School blazer/jumper as required</a:t>
            </a:r>
            <a:endParaRPr lang="en-US" sz="1250"/>
          </a:p>
        </p:txBody>
      </p:sp>
      <p:sp>
        <p:nvSpPr>
          <p:cNvPr id="16" name="Shape 14"/>
          <p:cNvSpPr/>
          <p:nvPr/>
        </p:nvSpPr>
        <p:spPr>
          <a:xfrm>
            <a:off x="365760" y="3895344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B3CC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365760" y="3895344"/>
            <a:ext cx="54864" cy="47548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530352" y="3895344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🚫  No PE kit, hoodies or non-uniform items</a:t>
            </a:r>
            <a:endParaRPr lang="en-US" sz="1250"/>
          </a:p>
        </p:txBody>
      </p:sp>
      <p:sp>
        <p:nvSpPr>
          <p:cNvPr id="19" name="Text 17"/>
          <p:cNvSpPr/>
          <p:nvPr/>
        </p:nvSpPr>
        <p:spPr>
          <a:xfrm>
            <a:off x="4846320" y="18745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8B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✗  If You Don't Comply</a:t>
            </a:r>
            <a:endParaRPr lang="en-US" sz="1500"/>
          </a:p>
        </p:txBody>
      </p:sp>
      <p:sp>
        <p:nvSpPr>
          <p:cNvPr id="20" name="Shape 18"/>
          <p:cNvSpPr/>
          <p:nvPr/>
        </p:nvSpPr>
        <p:spPr>
          <a:xfrm>
            <a:off x="4846320" y="2304288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4846320" y="2304288"/>
            <a:ext cx="54864" cy="4754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010912" y="2304288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>
                <a:solidFill>
                  <a:srgbClr val="0D1B3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🏠  You  </a:t>
            </a:r>
            <a:r>
              <a:rPr lang="en-US" sz="1250" err="1">
                <a:solidFill>
                  <a:srgbClr val="0D1B3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wast</a:t>
            </a:r>
            <a:r>
              <a:rPr lang="en-US" sz="1250">
                <a:solidFill>
                  <a:srgbClr val="0D1B3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exam time</a:t>
            </a:r>
            <a:endParaRPr lang="en-US" sz="1250">
              <a:solidFill>
                <a:srgbClr val="0D1B3E"/>
              </a:solidFill>
              <a:latin typeface="Trebuchet M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846320" y="2834640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4846320" y="2834640"/>
            <a:ext cx="54864" cy="4754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5010912" y="283464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⏰  Lost time cannot be given back to you</a:t>
            </a:r>
            <a:endParaRPr lang="en-US" sz="1250"/>
          </a:p>
        </p:txBody>
      </p:sp>
      <p:sp>
        <p:nvSpPr>
          <p:cNvPr id="26" name="Shape 24"/>
          <p:cNvSpPr/>
          <p:nvPr/>
        </p:nvSpPr>
        <p:spPr>
          <a:xfrm>
            <a:off x="4846320" y="3364992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4846320" y="3364992"/>
            <a:ext cx="54864" cy="4754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5010912" y="3364992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📋  Could affect your ability to sit the exam</a:t>
            </a:r>
            <a:endParaRPr lang="en-US" sz="1250"/>
          </a:p>
        </p:txBody>
      </p:sp>
      <p:sp>
        <p:nvSpPr>
          <p:cNvPr id="29" name="Shape 27"/>
          <p:cNvSpPr/>
          <p:nvPr/>
        </p:nvSpPr>
        <p:spPr>
          <a:xfrm>
            <a:off x="4846320" y="3895344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4846320" y="3895344"/>
            <a:ext cx="54864" cy="4754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5010912" y="3895344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⚠️  No exceptions will be made on the day</a:t>
            </a:r>
            <a:endParaRPr lang="en-US" sz="1250"/>
          </a:p>
        </p:txBody>
      </p:sp>
      <p:sp>
        <p:nvSpPr>
          <p:cNvPr id="32" name="Shape 30"/>
          <p:cNvSpPr/>
          <p:nvPr/>
        </p:nvSpPr>
        <p:spPr>
          <a:xfrm>
            <a:off x="365760" y="4498848"/>
            <a:ext cx="8412480" cy="47548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548640" y="4507992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Check your uniform the night before — don't leave it as an afterthought on exam morning. You don’t need the extra stress!</a:t>
            </a:r>
            <a:endParaRPr lang="en-US" sz="13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730340"/>
          </a:xfrm>
          <a:noFill/>
        </p:spPr>
        <p:txBody>
          <a:bodyPr/>
          <a:lstStyle/>
          <a:p>
            <a:r>
              <a:rPr lang="en-US" b="1">
                <a:solidFill>
                  <a:srgbClr val="113E68"/>
                </a:solidFill>
                <a:latin typeface="Arial" charset="0"/>
                <a:ea typeface="Arial" charset="0"/>
                <a:cs typeface="Arial" charset="0"/>
              </a:rPr>
              <a:t>Starting the examination</a:t>
            </a:r>
            <a:endParaRPr lang="en-US">
              <a:solidFill>
                <a:srgbClr val="113E6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54672"/>
            <a:ext cx="8027376" cy="3447149"/>
          </a:xfrm>
        </p:spPr>
        <p:txBody>
          <a:bodyPr lIns="91440" tIns="45720" rIns="91440" bIns="45720" anchor="t">
            <a:noAutofit/>
          </a:bodyPr>
          <a:lstStyle/>
          <a:p>
            <a:pPr>
              <a:buClr>
                <a:srgbClr val="113E68"/>
              </a:buClr>
            </a:pPr>
            <a:r>
              <a:rPr lang="en-GB" sz="2800">
                <a:solidFill>
                  <a:srgbClr val="002060"/>
                </a:solidFill>
              </a:rPr>
              <a:t>You are under exam conditions from the moment you enter the exam room</a:t>
            </a:r>
            <a:endParaRPr lang="en-GB" sz="2800">
              <a:solidFill>
                <a:srgbClr val="002060"/>
              </a:solidFill>
              <a:ea typeface="Calibri"/>
              <a:cs typeface="Calibri"/>
            </a:endParaRPr>
          </a:p>
          <a:p>
            <a:pPr>
              <a:buClr>
                <a:srgbClr val="113E68"/>
              </a:buClr>
            </a:pPr>
            <a:r>
              <a:rPr lang="en-GB" sz="2800">
                <a:solidFill>
                  <a:srgbClr val="002060"/>
                </a:solidFill>
              </a:rPr>
              <a:t>Keep silent with eyes facing the front and do not turn around</a:t>
            </a:r>
            <a:endParaRPr lang="en-GB" sz="2800">
              <a:solidFill>
                <a:srgbClr val="002060"/>
              </a:solidFill>
              <a:ea typeface="Calibri"/>
              <a:cs typeface="Calibri"/>
            </a:endParaRPr>
          </a:p>
          <a:p>
            <a:pPr>
              <a:buClr>
                <a:srgbClr val="113E68"/>
              </a:buClr>
            </a:pPr>
            <a:r>
              <a:rPr lang="en-GB" sz="2800">
                <a:solidFill>
                  <a:srgbClr val="002060"/>
                </a:solidFill>
              </a:rPr>
              <a:t>You cannot leave until the exam is over</a:t>
            </a:r>
            <a:endParaRPr lang="en-GB" sz="2800">
              <a:solidFill>
                <a:srgbClr val="002060"/>
              </a:solidFill>
              <a:ea typeface="Calibri"/>
              <a:cs typeface="Calibri"/>
            </a:endParaRPr>
          </a:p>
          <a:p>
            <a:pPr>
              <a:buClr>
                <a:srgbClr val="113E68"/>
              </a:buClr>
            </a:pPr>
            <a:r>
              <a:rPr lang="en-GB" sz="2800">
                <a:solidFill>
                  <a:srgbClr val="002060"/>
                </a:solidFill>
              </a:rPr>
              <a:t>Check you have the correct paper</a:t>
            </a:r>
            <a:endParaRPr lang="en-GB" sz="2800">
              <a:solidFill>
                <a:srgbClr val="002060"/>
              </a:solidFill>
              <a:ea typeface="Calibri"/>
              <a:cs typeface="Calibri"/>
            </a:endParaRPr>
          </a:p>
          <a:p>
            <a:pPr>
              <a:buClr>
                <a:srgbClr val="113E68"/>
              </a:buClr>
            </a:pPr>
            <a:r>
              <a:rPr lang="en-GB" sz="2800">
                <a:solidFill>
                  <a:srgbClr val="002060"/>
                </a:solidFill>
              </a:rPr>
              <a:t>Listen to instructions from the invigilators</a:t>
            </a:r>
            <a:r>
              <a:rPr lang="en-GB">
                <a:solidFill>
                  <a:srgbClr val="002060"/>
                </a:solidFill>
              </a:rPr>
              <a:t>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/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7031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3D624-17DE-B332-2E2E-E18D86282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A35B6-5E54-9945-B046-6805BCDB4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35C6BF-FB26-42C7-3193-895755545138}"/>
              </a:ext>
            </a:extLst>
          </p:cNvPr>
          <p:cNvSpPr txBox="1"/>
          <p:nvPr/>
        </p:nvSpPr>
        <p:spPr>
          <a:xfrm>
            <a:off x="1224182" y="891246"/>
            <a:ext cx="5664298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/>
              <a:t>Remember…</a:t>
            </a:r>
          </a:p>
          <a:p>
            <a:endParaRPr lang="en-GB"/>
          </a:p>
          <a:p>
            <a:r>
              <a:rPr lang="en-GB" sz="8000" b="1">
                <a:solidFill>
                  <a:srgbClr val="002060"/>
                </a:solidFill>
              </a:rPr>
              <a:t>Bring a </a:t>
            </a:r>
            <a:r>
              <a:rPr lang="en-GB" sz="8000" b="1">
                <a:solidFill>
                  <a:srgbClr val="080808"/>
                </a:solidFill>
              </a:rPr>
              <a:t>black </a:t>
            </a:r>
            <a:r>
              <a:rPr lang="en-GB" sz="8000" b="1">
                <a:solidFill>
                  <a:srgbClr val="002060"/>
                </a:solidFill>
              </a:rPr>
              <a:t>pen!</a:t>
            </a:r>
            <a:endParaRPr lang="en-GB" sz="8000" b="1">
              <a:solidFill>
                <a:srgbClr val="002060"/>
              </a:solidFill>
              <a:ea typeface="Calibri"/>
              <a:cs typeface="Calibri"/>
            </a:endParaRPr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1BB19-1571-7C02-1E10-D15035C98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13281" y="2096002"/>
            <a:ext cx="4334641" cy="79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86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60" y="214953"/>
            <a:ext cx="7543800" cy="730340"/>
          </a:xfrm>
          <a:noFill/>
        </p:spPr>
        <p:txBody>
          <a:bodyPr/>
          <a:lstStyle/>
          <a:p>
            <a:r>
              <a:rPr lang="en-US" b="1">
                <a:solidFill>
                  <a:srgbClr val="113E68"/>
                </a:solidFill>
                <a:latin typeface="Arial" charset="0"/>
                <a:ea typeface="Arial" charset="0"/>
                <a:cs typeface="Arial" charset="0"/>
              </a:rPr>
              <a:t>End of the Exam</a:t>
            </a:r>
            <a:endParaRPr lang="en-US">
              <a:solidFill>
                <a:srgbClr val="113E6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17700"/>
            <a:ext cx="7543800" cy="3205232"/>
          </a:xfrm>
        </p:spPr>
        <p:txBody>
          <a:bodyPr>
            <a:normAutofit lnSpcReduction="10000"/>
          </a:bodyPr>
          <a:lstStyle/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Make sure your name and number are on all sheets</a:t>
            </a:r>
          </a:p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Papers are collected BEFORE you are dismissed</a:t>
            </a:r>
          </a:p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Stay silent until you have left the exam room as you are still under exam conditions</a:t>
            </a:r>
          </a:p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Do not leave any belongings behind </a:t>
            </a:r>
          </a:p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Return any borrowed equipment</a:t>
            </a:r>
          </a:p>
          <a:p>
            <a:pPr marL="0" indent="0">
              <a:buClr>
                <a:srgbClr val="113E68"/>
              </a:buClr>
              <a:buNone/>
            </a:pPr>
            <a:endParaRPr lang="en-GB" sz="27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Clr>
                <a:srgbClr val="113E68"/>
              </a:buClr>
              <a:buNone/>
            </a:pPr>
            <a:endParaRPr lang="en-GB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/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6756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329" y="-2876"/>
            <a:ext cx="7543800" cy="730340"/>
          </a:xfrm>
          <a:noFill/>
        </p:spPr>
        <p:txBody>
          <a:bodyPr/>
          <a:lstStyle/>
          <a:p>
            <a:r>
              <a:rPr lang="en-US" b="1" err="1">
                <a:solidFill>
                  <a:srgbClr val="113E68"/>
                </a:solidFill>
                <a:latin typeface="Arial" charset="0"/>
                <a:ea typeface="Arial" charset="0"/>
                <a:cs typeface="Arial" charset="0"/>
              </a:rPr>
              <a:t>Behaviour</a:t>
            </a:r>
            <a:endParaRPr lang="en-US">
              <a:solidFill>
                <a:srgbClr val="113E6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87" y="633532"/>
            <a:ext cx="8767706" cy="3205232"/>
          </a:xfrm>
          <a:solidFill>
            <a:schemeClr val="bg1"/>
          </a:solidFill>
        </p:spPr>
        <p:txBody>
          <a:bodyPr lIns="91440" tIns="45720" rIns="91440" bIns="45720" anchor="t">
            <a:normAutofit/>
          </a:bodyPr>
          <a:lstStyle/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When you are in the exam hall, you are under exam conditions.</a:t>
            </a:r>
          </a:p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This means </a:t>
            </a:r>
            <a:r>
              <a:rPr lang="en-GB" sz="2700" b="1" u="sng">
                <a:solidFill>
                  <a:srgbClr val="002060"/>
                </a:solidFill>
              </a:rPr>
              <a:t>absolute silence</a:t>
            </a:r>
            <a:endParaRPr lang="en-GB" sz="2700" b="1" u="sng">
              <a:solidFill>
                <a:srgbClr val="002060"/>
              </a:solidFill>
              <a:ea typeface="Calibri"/>
              <a:cs typeface="Calibri"/>
            </a:endParaRPr>
          </a:p>
          <a:p>
            <a:pPr>
              <a:buClr>
                <a:srgbClr val="113E68"/>
              </a:buClr>
            </a:pPr>
            <a:r>
              <a:rPr lang="en-GB" sz="2700">
                <a:solidFill>
                  <a:srgbClr val="002060"/>
                </a:solidFill>
              </a:rPr>
              <a:t>If you talk or make noises, you will be removed from the exam</a:t>
            </a:r>
          </a:p>
          <a:p>
            <a:pPr marL="0" indent="0">
              <a:buClr>
                <a:srgbClr val="113E68"/>
              </a:buClr>
              <a:buNone/>
            </a:pPr>
            <a:r>
              <a:rPr lang="en-GB" sz="2700" b="1" u="sng">
                <a:solidFill>
                  <a:srgbClr val="FF0000"/>
                </a:solidFill>
              </a:rPr>
              <a:t>You will get 0</a:t>
            </a:r>
          </a:p>
          <a:p>
            <a:pPr marL="0" indent="0">
              <a:buClr>
                <a:srgbClr val="113E68"/>
              </a:buClr>
              <a:buNone/>
            </a:pPr>
            <a:endParaRPr lang="en-GB" sz="27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Clr>
                <a:srgbClr val="113E68"/>
              </a:buClr>
              <a:buNone/>
            </a:pPr>
            <a:endParaRPr lang="en-GB" sz="27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Clr>
                <a:srgbClr val="113E68"/>
              </a:buClr>
              <a:buNone/>
            </a:pPr>
            <a:endParaRPr lang="en-GB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/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4FC04B-2CDD-4BEF-9C16-3F8776F4712D}"/>
              </a:ext>
            </a:extLst>
          </p:cNvPr>
          <p:cNvSpPr txBox="1">
            <a:spLocks/>
          </p:cNvSpPr>
          <p:nvPr/>
        </p:nvSpPr>
        <p:spPr>
          <a:xfrm>
            <a:off x="142427" y="3025993"/>
            <a:ext cx="8767706" cy="1761485"/>
          </a:xfrm>
          <a:prstGeom prst="rect">
            <a:avLst/>
          </a:prstGeom>
          <a:solidFill>
            <a:schemeClr val="bg1"/>
          </a:solidFill>
        </p:spPr>
        <p:txBody>
          <a:bodyPr vert="horz" lIns="0" tIns="34290" rIns="0" bIns="3429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113E68"/>
              </a:buClr>
              <a:buNone/>
            </a:pPr>
            <a:r>
              <a:rPr lang="en-GB" sz="2700" b="1">
                <a:solidFill>
                  <a:srgbClr val="FF0000"/>
                </a:solidFill>
              </a:rPr>
              <a:t>Your hard work throughout your secondary school journey has been leading to this point.</a:t>
            </a:r>
          </a:p>
          <a:p>
            <a:pPr marL="0" indent="0" algn="ctr">
              <a:buClr>
                <a:srgbClr val="113E68"/>
              </a:buClr>
              <a:buNone/>
            </a:pPr>
            <a:r>
              <a:rPr lang="en-GB" sz="2700" b="1">
                <a:solidFill>
                  <a:srgbClr val="FF0000"/>
                </a:solidFill>
              </a:rPr>
              <a:t>Do not ruin it for yourselves.</a:t>
            </a:r>
          </a:p>
          <a:p>
            <a:pPr marL="0" indent="0" algn="ctr">
              <a:buClr>
                <a:srgbClr val="113E68"/>
              </a:buClr>
              <a:buNone/>
            </a:pPr>
            <a:r>
              <a:rPr lang="en-GB" sz="2700" b="1">
                <a:solidFill>
                  <a:srgbClr val="FF0000"/>
                </a:solidFill>
              </a:rPr>
              <a:t>Do not ruin it for others.</a:t>
            </a:r>
          </a:p>
          <a:p>
            <a:pPr marL="0" indent="0">
              <a:buClr>
                <a:srgbClr val="113E68"/>
              </a:buClr>
              <a:buNone/>
            </a:pPr>
            <a:endParaRPr lang="en-GB" sz="27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Clr>
                <a:srgbClr val="113E68"/>
              </a:buClr>
              <a:buNone/>
            </a:pPr>
            <a:endParaRPr lang="en-GB" sz="27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Clr>
                <a:srgbClr val="113E68"/>
              </a:buClr>
              <a:buNone/>
            </a:pPr>
            <a:endParaRPr lang="en-GB" sz="180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62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Quick Reminders for Every Exam</a:t>
            </a:r>
            <a:endParaRPr lang="en-US" sz="280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3977640" cy="1097280"/>
          </a:xfrm>
          <a:prstGeom prst="rect">
            <a:avLst/>
          </a:prstGeom>
          <a:solidFill>
            <a:srgbClr val="F4F7FC"/>
          </a:solidFill>
          <a:ln w="635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457200" y="12344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>
                <a:solidFill>
                  <a:srgbClr val="000000"/>
                </a:solidFill>
              </a:rPr>
              <a:t>📵</a:t>
            </a:r>
            <a:endParaRPr lang="en-US" sz="2600"/>
          </a:p>
        </p:txBody>
      </p:sp>
      <p:sp>
        <p:nvSpPr>
          <p:cNvPr id="6" name="Text 4"/>
          <p:cNvSpPr/>
          <p:nvPr/>
        </p:nvSpPr>
        <p:spPr>
          <a:xfrm>
            <a:off x="1188720" y="125272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>
                <a:solidFill>
                  <a:srgbClr val="0D2B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Mobile Phones</a:t>
            </a:r>
            <a:endParaRPr lang="en-US" sz="1600"/>
          </a:p>
        </p:txBody>
      </p:sp>
      <p:sp>
        <p:nvSpPr>
          <p:cNvPr id="7" name="Text 5"/>
          <p:cNvSpPr/>
          <p:nvPr/>
        </p:nvSpPr>
        <p:spPr>
          <a:xfrm>
            <a:off x="1188720" y="1600200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Turned OFF and in your bag. Found on you = possible disqualification. No exceptions</a:t>
            </a:r>
            <a:r>
              <a:rPr lang="en-US" sz="11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sz="1100"/>
          </a:p>
        </p:txBody>
      </p:sp>
      <p:sp>
        <p:nvSpPr>
          <p:cNvPr id="8" name="Shape 6"/>
          <p:cNvSpPr/>
          <p:nvPr/>
        </p:nvSpPr>
        <p:spPr>
          <a:xfrm>
            <a:off x="365760" y="2404872"/>
            <a:ext cx="39776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57200" y="2496312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>
                <a:solidFill>
                  <a:srgbClr val="000000"/>
                </a:solidFill>
              </a:rPr>
              <a:t>⌚</a:t>
            </a:r>
            <a:endParaRPr lang="en-US" sz="2600"/>
          </a:p>
        </p:txBody>
      </p:sp>
      <p:sp>
        <p:nvSpPr>
          <p:cNvPr id="10" name="Text 8"/>
          <p:cNvSpPr/>
          <p:nvPr/>
        </p:nvSpPr>
        <p:spPr>
          <a:xfrm>
            <a:off x="1188720" y="251460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>
                <a:solidFill>
                  <a:srgbClr val="0D2B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Watches</a:t>
            </a:r>
            <a:endParaRPr lang="en-US" sz="1600"/>
          </a:p>
        </p:txBody>
      </p:sp>
      <p:sp>
        <p:nvSpPr>
          <p:cNvPr id="11" name="Text 9"/>
          <p:cNvSpPr/>
          <p:nvPr/>
        </p:nvSpPr>
        <p:spPr>
          <a:xfrm>
            <a:off x="1188720" y="2862072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watches of any kind are allowed in the exam room, including smartwatches.</a:t>
            </a:r>
            <a:endParaRPr lang="en-US" sz="1400"/>
          </a:p>
        </p:txBody>
      </p:sp>
      <p:sp>
        <p:nvSpPr>
          <p:cNvPr id="12" name="Shape 10"/>
          <p:cNvSpPr/>
          <p:nvPr/>
        </p:nvSpPr>
        <p:spPr>
          <a:xfrm>
            <a:off x="365760" y="3666744"/>
            <a:ext cx="3977640" cy="1331976"/>
          </a:xfrm>
          <a:prstGeom prst="rect">
            <a:avLst/>
          </a:prstGeom>
          <a:solidFill>
            <a:srgbClr val="F4F7FC"/>
          </a:solidFill>
          <a:ln w="635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457200" y="3758184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>
                <a:solidFill>
                  <a:srgbClr val="000000"/>
                </a:solidFill>
              </a:rPr>
              <a:t>💧</a:t>
            </a:r>
            <a:endParaRPr lang="en-US" sz="2600"/>
          </a:p>
        </p:txBody>
      </p:sp>
      <p:sp>
        <p:nvSpPr>
          <p:cNvPr id="14" name="Text 12"/>
          <p:cNvSpPr/>
          <p:nvPr/>
        </p:nvSpPr>
        <p:spPr>
          <a:xfrm>
            <a:off x="1188720" y="377647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>
                <a:solidFill>
                  <a:srgbClr val="0D2B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Water Only</a:t>
            </a:r>
            <a:endParaRPr lang="en-US" sz="1600"/>
          </a:p>
        </p:txBody>
      </p:sp>
      <p:sp>
        <p:nvSpPr>
          <p:cNvPr id="15" name="Text 13"/>
          <p:cNvSpPr/>
          <p:nvPr/>
        </p:nvSpPr>
        <p:spPr>
          <a:xfrm>
            <a:off x="1188720" y="4123944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Only clear water bottles allowed. No labels. No </a:t>
            </a:r>
            <a:r>
              <a:rPr lang="en-US" sz="1400" err="1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coloured</a:t>
            </a: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liquids (unless pre-approved).</a:t>
            </a:r>
            <a:endParaRPr lang="en-US" sz="1400"/>
          </a:p>
        </p:txBody>
      </p:sp>
      <p:sp>
        <p:nvSpPr>
          <p:cNvPr id="16" name="Shape 14"/>
          <p:cNvSpPr/>
          <p:nvPr/>
        </p:nvSpPr>
        <p:spPr>
          <a:xfrm>
            <a:off x="4846320" y="1143000"/>
            <a:ext cx="39776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937760" y="12344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>
                <a:solidFill>
                  <a:srgbClr val="000000"/>
                </a:solidFill>
              </a:rPr>
              <a:t>🖊</a:t>
            </a:r>
            <a:endParaRPr lang="en-US" sz="2600"/>
          </a:p>
        </p:txBody>
      </p:sp>
      <p:sp>
        <p:nvSpPr>
          <p:cNvPr id="18" name="Text 16"/>
          <p:cNvSpPr/>
          <p:nvPr/>
        </p:nvSpPr>
        <p:spPr>
          <a:xfrm>
            <a:off x="5669280" y="125272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>
                <a:solidFill>
                  <a:srgbClr val="0D2B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Bring Your Own Equipment</a:t>
            </a:r>
            <a:endParaRPr lang="en-US" sz="1600"/>
          </a:p>
        </p:txBody>
      </p:sp>
      <p:sp>
        <p:nvSpPr>
          <p:cNvPr id="19" name="Text 17"/>
          <p:cNvSpPr/>
          <p:nvPr/>
        </p:nvSpPr>
        <p:spPr>
          <a:xfrm>
            <a:off x="5669280" y="16002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Equipment will NOT be provided. You are responsible for pens, pencils, ruler, calculator.</a:t>
            </a:r>
            <a:endParaRPr lang="en-US" sz="1400"/>
          </a:p>
        </p:txBody>
      </p:sp>
      <p:sp>
        <p:nvSpPr>
          <p:cNvPr id="20" name="Shape 18"/>
          <p:cNvSpPr/>
          <p:nvPr/>
        </p:nvSpPr>
        <p:spPr>
          <a:xfrm>
            <a:off x="4846320" y="2404872"/>
            <a:ext cx="3977640" cy="1097280"/>
          </a:xfrm>
          <a:prstGeom prst="rect">
            <a:avLst/>
          </a:prstGeom>
          <a:solidFill>
            <a:srgbClr val="F4F7FC"/>
          </a:solidFill>
          <a:ln w="635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937760" y="2496312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>
                <a:solidFill>
                  <a:srgbClr val="000000"/>
                </a:solidFill>
              </a:rPr>
              <a:t>🚽</a:t>
            </a:r>
            <a:endParaRPr lang="en-US" sz="2600"/>
          </a:p>
        </p:txBody>
      </p:sp>
      <p:sp>
        <p:nvSpPr>
          <p:cNvPr id="22" name="Text 20"/>
          <p:cNvSpPr/>
          <p:nvPr/>
        </p:nvSpPr>
        <p:spPr>
          <a:xfrm>
            <a:off x="5669280" y="251460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>
                <a:solidFill>
                  <a:srgbClr val="0D2B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the Toilet Before</a:t>
            </a:r>
            <a:endParaRPr lang="en-US" sz="1600"/>
          </a:p>
        </p:txBody>
      </p:sp>
      <p:sp>
        <p:nvSpPr>
          <p:cNvPr id="23" name="Text 21"/>
          <p:cNvSpPr/>
          <p:nvPr/>
        </p:nvSpPr>
        <p:spPr>
          <a:xfrm>
            <a:off x="5669280" y="2862072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 before the exam. If you must go during, raise your hand — you will be escorted.</a:t>
            </a:r>
            <a:endParaRPr lang="en-US" sz="1400"/>
          </a:p>
        </p:txBody>
      </p:sp>
      <p:sp>
        <p:nvSpPr>
          <p:cNvPr id="24" name="Shape 22"/>
          <p:cNvSpPr/>
          <p:nvPr/>
        </p:nvSpPr>
        <p:spPr>
          <a:xfrm>
            <a:off x="4846320" y="3666744"/>
            <a:ext cx="3977640" cy="1331976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4937760" y="3758184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>
                <a:solidFill>
                  <a:srgbClr val="000000"/>
                </a:solidFill>
              </a:rPr>
              <a:t>🔇</a:t>
            </a:r>
            <a:endParaRPr lang="en-US" sz="2600"/>
          </a:p>
        </p:txBody>
      </p:sp>
      <p:sp>
        <p:nvSpPr>
          <p:cNvPr id="26" name="Text 24"/>
          <p:cNvSpPr/>
          <p:nvPr/>
        </p:nvSpPr>
        <p:spPr>
          <a:xfrm>
            <a:off x="5669280" y="377647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b="1">
                <a:solidFill>
                  <a:srgbClr val="0D2B5E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Silence at all times</a:t>
            </a:r>
            <a:endParaRPr lang="en-US">
              <a:latin typeface="Trebuchet M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669280" y="4123944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0D1B3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Silence from the moment you enter until you have left the building. You are still under exam conditions outside.</a:t>
            </a:r>
            <a:endParaRPr lang="en-US"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730340"/>
          </a:xfrm>
          <a:noFill/>
        </p:spPr>
        <p:txBody>
          <a:bodyPr/>
          <a:lstStyle/>
          <a:p>
            <a:r>
              <a:rPr lang="en-US" b="1">
                <a:solidFill>
                  <a:srgbClr val="113E68"/>
                </a:solidFill>
                <a:latin typeface="Arial" charset="0"/>
                <a:ea typeface="Arial" charset="0"/>
                <a:cs typeface="Arial" charset="0"/>
              </a:rPr>
              <a:t>Just to reiterate</a:t>
            </a:r>
            <a:endParaRPr lang="en-US">
              <a:solidFill>
                <a:srgbClr val="113E6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98633"/>
            <a:ext cx="7543800" cy="2270347"/>
          </a:xfrm>
        </p:spPr>
        <p:txBody>
          <a:bodyPr lIns="91440" tIns="45720" rIns="91440" bIns="45720" anchor="t">
            <a:noAutofit/>
          </a:bodyPr>
          <a:lstStyle/>
          <a:p>
            <a:pPr marL="0" indent="0" algn="ctr">
              <a:buClr>
                <a:srgbClr val="113E68"/>
              </a:buClr>
              <a:buNone/>
            </a:pPr>
            <a:r>
              <a:rPr lang="en-GB" sz="4400" b="1">
                <a:solidFill>
                  <a:srgbClr val="FF0000"/>
                </a:solidFill>
              </a:rPr>
              <a:t>PHONES ARE NOT ALLOWED IN THE EXAM ROOM! </a:t>
            </a:r>
            <a:endParaRPr lang="en-US"/>
          </a:p>
          <a:p>
            <a:pPr marL="0" indent="0" algn="ctr">
              <a:buClr>
                <a:srgbClr val="113E68"/>
              </a:buClr>
              <a:buNone/>
            </a:pPr>
            <a:r>
              <a:rPr lang="en-GB" sz="2800" b="1">
                <a:solidFill>
                  <a:srgbClr val="FF0000"/>
                </a:solidFill>
              </a:rPr>
              <a:t>You will be disqualified</a:t>
            </a:r>
            <a:endParaRPr lang="en-GB" sz="2800" b="1">
              <a:solidFill>
                <a:srgbClr val="FF0000"/>
              </a:solidFill>
              <a:ea typeface="Calibri"/>
              <a:cs typeface="Calibri"/>
            </a:endParaRPr>
          </a:p>
          <a:p>
            <a:pPr marL="0" indent="0" algn="ctr">
              <a:buClr>
                <a:srgbClr val="113E68"/>
              </a:buClr>
              <a:buNone/>
            </a:pPr>
            <a:r>
              <a:rPr lang="en-GB" sz="2800" b="1" u="sng">
                <a:solidFill>
                  <a:srgbClr val="FF0000"/>
                </a:solidFill>
              </a:rPr>
              <a:t>Even if the phone is in your pocket or on silent</a:t>
            </a:r>
            <a:endParaRPr lang="en-GB" sz="3600" b="1" u="sng">
              <a:solidFill>
                <a:srgbClr val="FF0000"/>
              </a:solidFill>
              <a:ea typeface="Calibri"/>
              <a:cs typeface="Calibri"/>
            </a:endParaRPr>
          </a:p>
          <a:p>
            <a:pPr marL="0" indent="0">
              <a:buClr>
                <a:srgbClr val="113E68"/>
              </a:buClr>
              <a:buNone/>
            </a:pPr>
            <a:endParaRPr lang="en-GB" sz="6000" b="1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4701540"/>
            <a:ext cx="9144000" cy="446561"/>
            <a:chOff x="0" y="6268720"/>
            <a:chExt cx="12192000" cy="595414"/>
          </a:xfrm>
        </p:grpSpPr>
        <p:sp>
          <p:nvSpPr>
            <p:cNvPr id="6" name="Rectangle 5"/>
            <p:cNvSpPr/>
            <p:nvPr/>
          </p:nvSpPr>
          <p:spPr>
            <a:xfrm>
              <a:off x="0" y="6339840"/>
              <a:ext cx="12192000" cy="518160"/>
            </a:xfrm>
            <a:prstGeom prst="rect">
              <a:avLst/>
            </a:prstGeom>
            <a:solidFill>
              <a:srgbClr val="11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6268720"/>
              <a:ext cx="12192000" cy="71120"/>
            </a:xfrm>
            <a:prstGeom prst="rect">
              <a:avLst/>
            </a:prstGeom>
            <a:solidFill>
              <a:srgbClr val="CE9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70"/>
            <a:stretch/>
          </p:blipFill>
          <p:spPr>
            <a:xfrm>
              <a:off x="10309263" y="6383303"/>
              <a:ext cx="1692834" cy="4808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847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143FC-4B38-F6D3-D854-577E86A58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3ED156-0E6E-42D7-41F7-241A313EB754}"/>
              </a:ext>
            </a:extLst>
          </p:cNvPr>
          <p:cNvSpPr txBox="1"/>
          <p:nvPr/>
        </p:nvSpPr>
        <p:spPr>
          <a:xfrm>
            <a:off x="864553" y="494983"/>
            <a:ext cx="64922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/>
              <a:t>Remember…</a:t>
            </a:r>
          </a:p>
          <a:p>
            <a:endParaRPr lang="en-GB"/>
          </a:p>
          <a:p>
            <a:r>
              <a:rPr lang="en-GB" sz="9600" b="1">
                <a:solidFill>
                  <a:srgbClr val="002060"/>
                </a:solidFill>
              </a:rPr>
              <a:t>Bring a </a:t>
            </a:r>
            <a:r>
              <a:rPr lang="en-GB" sz="9600" b="1">
                <a:solidFill>
                  <a:srgbClr val="080808"/>
                </a:solidFill>
              </a:rPr>
              <a:t>black</a:t>
            </a:r>
            <a:r>
              <a:rPr lang="en-GB" sz="9600" b="1"/>
              <a:t> </a:t>
            </a:r>
            <a:r>
              <a:rPr lang="en-GB" sz="9600" b="1">
                <a:solidFill>
                  <a:srgbClr val="002060"/>
                </a:solidFill>
              </a:rPr>
              <a:t>pen!</a:t>
            </a:r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44DBE4-E55C-1692-8347-163ECBABE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289737" y="2180262"/>
            <a:ext cx="4334641" cy="79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320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spc="400">
                <a:solidFill>
                  <a:srgbClr val="5B9BD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Remember:</a:t>
            </a:r>
            <a:endParaRPr lang="en-US" sz="2200"/>
          </a:p>
        </p:txBody>
      </p:sp>
      <p:sp>
        <p:nvSpPr>
          <p:cNvPr id="5" name="Shape 3"/>
          <p:cNvSpPr/>
          <p:nvPr/>
        </p:nvSpPr>
        <p:spPr>
          <a:xfrm>
            <a:off x="1371600" y="1188720"/>
            <a:ext cx="6400800" cy="530352"/>
          </a:xfrm>
          <a:prstGeom prst="rect">
            <a:avLst/>
          </a:prstGeom>
          <a:solidFill>
            <a:srgbClr val="1A4A9C"/>
          </a:solidFill>
          <a:ln w="635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508760" y="1188720"/>
            <a:ext cx="6126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Arrive at least 30 minutes before your exam starts</a:t>
            </a:r>
            <a:endParaRPr lang="en-US" sz="1400"/>
          </a:p>
        </p:txBody>
      </p:sp>
      <p:sp>
        <p:nvSpPr>
          <p:cNvPr id="7" name="Shape 5"/>
          <p:cNvSpPr/>
          <p:nvPr/>
        </p:nvSpPr>
        <p:spPr>
          <a:xfrm>
            <a:off x="1371600" y="1801368"/>
            <a:ext cx="6400800" cy="530352"/>
          </a:xfrm>
          <a:prstGeom prst="rect">
            <a:avLst/>
          </a:prstGeom>
          <a:solidFill>
            <a:srgbClr val="1A4A9C"/>
          </a:solidFill>
          <a:ln w="635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508760" y="1801368"/>
            <a:ext cx="6126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Check the seating list, find your desk, sit in silence</a:t>
            </a:r>
            <a:endParaRPr lang="en-US" sz="1400"/>
          </a:p>
        </p:txBody>
      </p:sp>
      <p:sp>
        <p:nvSpPr>
          <p:cNvPr id="9" name="Shape 7"/>
          <p:cNvSpPr/>
          <p:nvPr/>
        </p:nvSpPr>
        <p:spPr>
          <a:xfrm>
            <a:off x="1371600" y="2414016"/>
            <a:ext cx="6400800" cy="530352"/>
          </a:xfrm>
          <a:prstGeom prst="rect">
            <a:avLst/>
          </a:prstGeom>
          <a:solidFill>
            <a:srgbClr val="1A4A9C"/>
          </a:solidFill>
          <a:ln w="635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508760" y="2414016"/>
            <a:ext cx="6126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FFFFFF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✓  Plan your journey — do not rush, do not leave it to chance</a:t>
            </a:r>
            <a:endParaRPr lang="en-US" sz="1400">
              <a:latin typeface="Trebuchet M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371600" y="3026664"/>
            <a:ext cx="6400800" cy="530352"/>
          </a:xfrm>
          <a:prstGeom prst="rect">
            <a:avLst/>
          </a:prstGeom>
          <a:solidFill>
            <a:srgbClr val="1A4A9C"/>
          </a:solidFill>
          <a:ln w="635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508760" y="3026664"/>
            <a:ext cx="6126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No phones, no watches on your person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1371600" y="3639312"/>
            <a:ext cx="6400800" cy="530352"/>
          </a:xfrm>
          <a:prstGeom prst="rect">
            <a:avLst/>
          </a:prstGeom>
          <a:solidFill>
            <a:srgbClr val="1A4A9C"/>
          </a:solidFill>
          <a:ln w="635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1508760" y="3639312"/>
            <a:ext cx="6126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FFFFFF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✓  If you are ill or there is an emergency — call school, immediately</a:t>
            </a:r>
            <a:endParaRPr lang="en-US" sz="1400">
              <a:latin typeface="Trebuchet M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88" y="4343400"/>
            <a:ext cx="9140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i="1">
                <a:solidFill>
                  <a:srgbClr val="F0A500"/>
                </a:solidFill>
                <a:latin typeface="Georgia"/>
                <a:ea typeface="Georgia" pitchFamily="34" charset="-122"/>
                <a:cs typeface="Georgia" pitchFamily="34" charset="-120"/>
              </a:rPr>
              <a:t>Good luck, Year 11! We are proud of you! </a:t>
            </a:r>
            <a:endParaRPr lang="en-US" sz="3000">
              <a:solidFill>
                <a:srgbClr val="000000"/>
              </a:solidFill>
              <a:latin typeface="Georgia"/>
              <a:ea typeface="Georgia" pitchFamily="34" charset="-122"/>
              <a:cs typeface="Georgia" pitchFamily="34" charset="-120"/>
            </a:endParaRPr>
          </a:p>
          <a:p>
            <a:pPr algn="ctr"/>
            <a:r>
              <a:rPr lang="en-US" sz="3000" b="1" i="1">
                <a:solidFill>
                  <a:srgbClr val="F0A500"/>
                </a:solidFill>
                <a:latin typeface="Georgia"/>
                <a:ea typeface="Georgia" pitchFamily="34" charset="-122"/>
                <a:cs typeface="Georgia" pitchFamily="34" charset="-120"/>
              </a:rPr>
              <a:t>You are ready!</a:t>
            </a:r>
            <a:endParaRPr lang="en-US" sz="3000">
              <a:latin typeface="Georgia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143125" y="15113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>
                <a:solidFill>
                  <a:srgbClr val="5B9BD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The Forest Academy Year 11 Team</a:t>
            </a:r>
            <a:endParaRPr lang="en-US" sz="1200">
              <a:latin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1562</Words>
  <Application>Microsoft Office PowerPoint</Application>
  <PresentationFormat>On-screen Show (16:9)</PresentationFormat>
  <Paragraphs>244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Georgia</vt:lpstr>
      <vt:lpstr>Trebuchet MS</vt:lpstr>
      <vt:lpstr>Office Theme</vt:lpstr>
      <vt:lpstr>YEAR 11 GCSE EXAMS</vt:lpstr>
      <vt:lpstr>PowerPoint Presentation</vt:lpstr>
      <vt:lpstr>PowerPoint Presentation</vt:lpstr>
      <vt:lpstr>PowerPoint Presentation</vt:lpstr>
      <vt:lpstr>PowerPoint Presentation</vt:lpstr>
      <vt:lpstr>Changes to the school day</vt:lpstr>
      <vt:lpstr>The Essentials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</vt:lpstr>
      <vt:lpstr>Just to reiterate</vt:lpstr>
      <vt:lpstr>PowerPoint Presentation</vt:lpstr>
      <vt:lpstr>Starting the examination</vt:lpstr>
      <vt:lpstr>PowerPoint Presentation</vt:lpstr>
      <vt:lpstr>End of the Exam</vt:lpstr>
      <vt:lpstr>Behaviour</vt:lpstr>
      <vt:lpstr>PowerPoint Presentation</vt:lpstr>
      <vt:lpstr>Just to reiterate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11 Exam Assembly - The Forest Academy</dc:title>
  <dc:subject>PptxGenJS Presentation</dc:subject>
  <dc:creator>PptxGenJS</dc:creator>
  <cp:lastModifiedBy>Ouma Soobadoo</cp:lastModifiedBy>
  <cp:revision>2</cp:revision>
  <dcterms:created xsi:type="dcterms:W3CDTF">2026-04-28T10:02:28Z</dcterms:created>
  <dcterms:modified xsi:type="dcterms:W3CDTF">2026-05-01T14:09:45Z</dcterms:modified>
</cp:coreProperties>
</file>