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embeddedFontLst>
    <p:embeddedFont>
      <p:font typeface="Lexend" panose="020B0604020202020204" charset="0"/>
      <p:regular r:id="rId18"/>
      <p:bold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11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6a4e1f43c20b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6a4e1f43c20b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6a4e1f459b7a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6a4e1f459b7a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6a4e1f459bd1c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6a4e1f459bd1c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6a4e1f459c0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6a4e1f459c0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6a4e1f459c2d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6a4e1f459c2d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6a4e1f459c56d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6a4e1f459c56d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6a4e1f459c94f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6a4e1f459c94f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6a4e1f43f0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6a4e1f43f0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6a4e1f441b5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6a4e1f441b5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6a4e1f44843a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6a4e1f44843a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6a4e1f44a9ba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6a4e1f44a9ba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6a4e1f450204d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6a4e1f450204d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6a4e1f453dd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6a4e1f453dd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6a4e1f4562e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6a4e1f4562e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6a4e1f459b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6a4e1f459b2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260" y="742950"/>
            <a:ext cx="3657600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4914900" y="1531620"/>
            <a:ext cx="3829200" cy="12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24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Mastering Data Visualization</a:t>
            </a:r>
            <a:endParaRPr sz="324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4914900" y="2697480"/>
            <a:ext cx="38292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Bar Charts, Line Graphs, and Lines of Best Fit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2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Knowledge Check: Bar Charts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5" name="Google Shape;145;p22"/>
          <p:cNvSpPr txBox="1"/>
          <p:nvPr/>
        </p:nvSpPr>
        <p:spPr>
          <a:xfrm>
            <a:off x="285750" y="857250"/>
            <a:ext cx="85725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Which of these is a requirement for a standard bar chart representing discrete categories?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6" name="Google Shape;146;p22"/>
          <p:cNvSpPr txBox="1"/>
          <p:nvPr/>
        </p:nvSpPr>
        <p:spPr>
          <a:xfrm>
            <a:off x="285750" y="16573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5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1.</a:t>
            </a:r>
            <a:endParaRPr sz="25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7" name="Google Shape;147;p22"/>
          <p:cNvSpPr txBox="1"/>
          <p:nvPr/>
        </p:nvSpPr>
        <p:spPr>
          <a:xfrm>
            <a:off x="857250" y="1657350"/>
            <a:ext cx="8001000" cy="685800"/>
          </a:xfrm>
          <a:prstGeom prst="rect">
            <a:avLst/>
          </a:prstGeom>
          <a:solidFill>
            <a:srgbClr val="F4F9FC"/>
          </a:solidFill>
          <a:ln w="457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" marR="1143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Points must be connected with a curved line.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8" name="Google Shape;148;p22"/>
          <p:cNvSpPr txBox="1"/>
          <p:nvPr/>
        </p:nvSpPr>
        <p:spPr>
          <a:xfrm>
            <a:off x="285750" y="25146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5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2.</a:t>
            </a:r>
            <a:endParaRPr sz="25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9" name="Google Shape;149;p22"/>
          <p:cNvSpPr txBox="1"/>
          <p:nvPr/>
        </p:nvSpPr>
        <p:spPr>
          <a:xfrm>
            <a:off x="857250" y="2514600"/>
            <a:ext cx="8001000" cy="685800"/>
          </a:xfrm>
          <a:prstGeom prst="rect">
            <a:avLst/>
          </a:prstGeom>
          <a:solidFill>
            <a:srgbClr val="F4F9FC"/>
          </a:solidFill>
          <a:ln w="457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" marR="1143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The x-axis must always show time.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0" name="Google Shape;150;p22"/>
          <p:cNvSpPr txBox="1"/>
          <p:nvPr/>
        </p:nvSpPr>
        <p:spPr>
          <a:xfrm>
            <a:off x="285750" y="33718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5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3.</a:t>
            </a:r>
            <a:endParaRPr sz="25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1" name="Google Shape;151;p22"/>
          <p:cNvSpPr txBox="1"/>
          <p:nvPr/>
        </p:nvSpPr>
        <p:spPr>
          <a:xfrm>
            <a:off x="857250" y="3371850"/>
            <a:ext cx="8001000" cy="685800"/>
          </a:xfrm>
          <a:prstGeom prst="rect">
            <a:avLst/>
          </a:prstGeom>
          <a:solidFill>
            <a:srgbClr val="F4F9FC"/>
          </a:solidFill>
          <a:ln w="457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" marR="1143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Bars must be different widths based on frequency.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2" name="Google Shape;152;p22"/>
          <p:cNvSpPr txBox="1"/>
          <p:nvPr/>
        </p:nvSpPr>
        <p:spPr>
          <a:xfrm>
            <a:off x="285750" y="42291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5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4.</a:t>
            </a:r>
            <a:endParaRPr sz="25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3" name="Google Shape;153;p22"/>
          <p:cNvSpPr txBox="1"/>
          <p:nvPr/>
        </p:nvSpPr>
        <p:spPr>
          <a:xfrm>
            <a:off x="857250" y="4229100"/>
            <a:ext cx="8001000" cy="685800"/>
          </a:xfrm>
          <a:prstGeom prst="rect">
            <a:avLst/>
          </a:prstGeom>
          <a:solidFill>
            <a:srgbClr val="F4F9FC"/>
          </a:solidFill>
          <a:ln w="457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" marR="1143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 b="1">
                <a:solidFill>
                  <a:srgbClr val="2C6E49"/>
                </a:solidFill>
                <a:latin typeface="Lexend"/>
                <a:ea typeface="Lexend"/>
                <a:cs typeface="Lexend"/>
                <a:sym typeface="Lexend"/>
              </a:rPr>
              <a:t>Gaps must be left between the bars.</a:t>
            </a:r>
            <a:endParaRPr sz="1620" b="1">
              <a:solidFill>
                <a:srgbClr val="2C6E49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4" name="Google Shape;154;p22"/>
          <p:cNvSpPr txBox="1"/>
          <p:nvPr/>
        </p:nvSpPr>
        <p:spPr>
          <a:xfrm>
            <a:off x="8515350" y="428625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👍​</a:t>
            </a:r>
            <a:endParaRPr sz="360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5" name="Google Shape;155;p22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✅​</a:t>
            </a:r>
            <a:endParaRPr sz="360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3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Applying the Line of Best Fit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1" name="Google Shape;161;p23"/>
          <p:cNvSpPr txBox="1"/>
          <p:nvPr/>
        </p:nvSpPr>
        <p:spPr>
          <a:xfrm>
            <a:off x="822960" y="1143000"/>
            <a:ext cx="7372500" cy="1143000"/>
          </a:xfrm>
          <a:prstGeom prst="rect">
            <a:avLst/>
          </a:prstGeom>
          <a:solidFill>
            <a:srgbClr val="F4F9FC"/>
          </a:solidFill>
          <a:ln w="457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" marR="1143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 line of best fit must always pass through the origin (0,0).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2" name="Google Shape;162;p23"/>
          <p:cNvSpPr txBox="1"/>
          <p:nvPr/>
        </p:nvSpPr>
        <p:spPr>
          <a:xfrm>
            <a:off x="2571750" y="2857500"/>
            <a:ext cx="17145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👍</a:t>
            </a:r>
            <a:r>
              <a:rPr lang="en" sz="360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​</a:t>
            </a:r>
            <a:endParaRPr sz="360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3" name="Google Shape;163;p23"/>
          <p:cNvSpPr txBox="1"/>
          <p:nvPr/>
        </p:nvSpPr>
        <p:spPr>
          <a:xfrm>
            <a:off x="2571750" y="3429000"/>
            <a:ext cx="17145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9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TRUE</a:t>
            </a:r>
            <a:endParaRPr sz="19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4" name="Google Shape;164;p23"/>
          <p:cNvSpPr txBox="1"/>
          <p:nvPr/>
        </p:nvSpPr>
        <p:spPr>
          <a:xfrm>
            <a:off x="4857750" y="2857500"/>
            <a:ext cx="17145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👎</a:t>
            </a:r>
            <a:r>
              <a:rPr lang="en" sz="360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​</a:t>
            </a:r>
            <a:endParaRPr sz="360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5" name="Google Shape;165;p23"/>
          <p:cNvSpPr txBox="1"/>
          <p:nvPr/>
        </p:nvSpPr>
        <p:spPr>
          <a:xfrm>
            <a:off x="4857750" y="3429000"/>
            <a:ext cx="17145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9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FALSE</a:t>
            </a:r>
            <a:endParaRPr sz="19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6" name="Google Shape;166;p23"/>
          <p:cNvSpPr txBox="1"/>
          <p:nvPr/>
        </p:nvSpPr>
        <p:spPr>
          <a:xfrm>
            <a:off x="4743450" y="4389120"/>
            <a:ext cx="39663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Now it's time to explain why...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4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Applying the Line of Best Fit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2" name="Google Shape;172;p24"/>
          <p:cNvSpPr txBox="1"/>
          <p:nvPr/>
        </p:nvSpPr>
        <p:spPr>
          <a:xfrm>
            <a:off x="822960" y="1143000"/>
            <a:ext cx="7372500" cy="1143000"/>
          </a:xfrm>
          <a:prstGeom prst="rect">
            <a:avLst/>
          </a:prstGeom>
          <a:solidFill>
            <a:srgbClr val="F4F9FC"/>
          </a:solidFill>
          <a:ln w="457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" marR="1143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 line of best fit must always pass through the origin (0,0).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3" name="Google Shape;173;p24"/>
          <p:cNvSpPr txBox="1"/>
          <p:nvPr/>
        </p:nvSpPr>
        <p:spPr>
          <a:xfrm>
            <a:off x="3714750" y="1965960"/>
            <a:ext cx="17145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👎</a:t>
            </a:r>
            <a:r>
              <a:rPr lang="en" sz="360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​</a:t>
            </a:r>
            <a:endParaRPr sz="360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4" name="Google Shape;174;p24"/>
          <p:cNvSpPr txBox="1"/>
          <p:nvPr/>
        </p:nvSpPr>
        <p:spPr>
          <a:xfrm>
            <a:off x="285750" y="2686050"/>
            <a:ext cx="8572500" cy="20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16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Why is that?</a:t>
            </a:r>
            <a:endParaRPr sz="216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a) 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It should only pass through the origin if it is physically possible for the dependent variable to be zero when the independent variable is zero.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b) 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The line of best fit must always start at the lowest data point provided in the table.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5" name="Google Shape;175;p24"/>
          <p:cNvSpPr txBox="1"/>
          <p:nvPr/>
        </p:nvSpPr>
        <p:spPr>
          <a:xfrm>
            <a:off x="4743450" y="4389120"/>
            <a:ext cx="39663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Answers on the next slide...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5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Applying the Line of Best Fit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1" name="Google Shape;181;p25"/>
          <p:cNvSpPr txBox="1"/>
          <p:nvPr/>
        </p:nvSpPr>
        <p:spPr>
          <a:xfrm>
            <a:off x="822960" y="1143000"/>
            <a:ext cx="7372500" cy="1143000"/>
          </a:xfrm>
          <a:prstGeom prst="rect">
            <a:avLst/>
          </a:prstGeom>
          <a:solidFill>
            <a:srgbClr val="F4F9FC"/>
          </a:solidFill>
          <a:ln w="457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" marR="1143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 line of best fit must always pass through the origin (0,0).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2" name="Google Shape;182;p25"/>
          <p:cNvSpPr txBox="1"/>
          <p:nvPr/>
        </p:nvSpPr>
        <p:spPr>
          <a:xfrm>
            <a:off x="3714750" y="1965960"/>
            <a:ext cx="17145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👎</a:t>
            </a:r>
            <a:r>
              <a:rPr lang="en" sz="360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​</a:t>
            </a:r>
            <a:endParaRPr sz="360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3" name="Google Shape;183;p25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✅​</a:t>
            </a:r>
            <a:endParaRPr sz="360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4" name="Google Shape;184;p25"/>
          <p:cNvSpPr txBox="1"/>
          <p:nvPr/>
        </p:nvSpPr>
        <p:spPr>
          <a:xfrm>
            <a:off x="285750" y="2686050"/>
            <a:ext cx="8572500" cy="20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16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Why is that?</a:t>
            </a:r>
            <a:endParaRPr sz="216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a) 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It should only pass through the origin if it is physically possible for the dependent variable to be zero when the independent variable is zero. ✅​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b) 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The line of best fit must always start at the lowest data point provided in the table.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6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Graph Drawing Sequence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0" name="Google Shape;190;p26"/>
          <p:cNvSpPr txBox="1"/>
          <p:nvPr/>
        </p:nvSpPr>
        <p:spPr>
          <a:xfrm>
            <a:off x="285750" y="857250"/>
            <a:ext cx="8572500" cy="3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Put the steps for drawing a line graph in the correct logical order: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1" name="Google Shape;191;p26"/>
          <p:cNvSpPr txBox="1"/>
          <p:nvPr/>
        </p:nvSpPr>
        <p:spPr>
          <a:xfrm>
            <a:off x="1714500" y="1657350"/>
            <a:ext cx="5715000" cy="617100"/>
          </a:xfrm>
          <a:prstGeom prst="rect">
            <a:avLst/>
          </a:prstGeom>
          <a:solidFill>
            <a:srgbClr val="F4F9FC"/>
          </a:solidFill>
          <a:ln w="3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Label axes with names and units.</a:t>
            </a:r>
            <a:endParaRPr sz="16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2" name="Google Shape;192;p26"/>
          <p:cNvSpPr txBox="1"/>
          <p:nvPr/>
        </p:nvSpPr>
        <p:spPr>
          <a:xfrm>
            <a:off x="1714500" y="2400300"/>
            <a:ext cx="5715000" cy="617100"/>
          </a:xfrm>
          <a:prstGeom prst="rect">
            <a:avLst/>
          </a:prstGeom>
          <a:solidFill>
            <a:srgbClr val="F4F9FC"/>
          </a:solidFill>
          <a:ln w="3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Draw a line of best fit or connect points as required.</a:t>
            </a:r>
            <a:endParaRPr sz="16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3" name="Google Shape;193;p26"/>
          <p:cNvSpPr txBox="1"/>
          <p:nvPr/>
        </p:nvSpPr>
        <p:spPr>
          <a:xfrm>
            <a:off x="1714500" y="3143250"/>
            <a:ext cx="5715000" cy="617100"/>
          </a:xfrm>
          <a:prstGeom prst="rect">
            <a:avLst/>
          </a:prstGeom>
          <a:solidFill>
            <a:srgbClr val="F4F9FC"/>
          </a:solidFill>
          <a:ln w="3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Identify independent/dependent variables and choose a scale.</a:t>
            </a:r>
            <a:endParaRPr sz="16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4" name="Google Shape;194;p26"/>
          <p:cNvSpPr txBox="1"/>
          <p:nvPr/>
        </p:nvSpPr>
        <p:spPr>
          <a:xfrm>
            <a:off x="1714500" y="3886200"/>
            <a:ext cx="5715000" cy="617100"/>
          </a:xfrm>
          <a:prstGeom prst="rect">
            <a:avLst/>
          </a:prstGeom>
          <a:solidFill>
            <a:srgbClr val="F4F9FC"/>
          </a:solidFill>
          <a:ln w="3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Plot data points accurately with a sharp pencil.</a:t>
            </a:r>
            <a:endParaRPr sz="16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5" name="Google Shape;195;p26"/>
          <p:cNvSpPr txBox="1"/>
          <p:nvPr/>
        </p:nvSpPr>
        <p:spPr>
          <a:xfrm>
            <a:off x="6160770" y="308610"/>
            <a:ext cx="2743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Answers on the next slide...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7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Graph Drawing Sequence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1" name="Google Shape;201;p27"/>
          <p:cNvSpPr txBox="1"/>
          <p:nvPr/>
        </p:nvSpPr>
        <p:spPr>
          <a:xfrm>
            <a:off x="285750" y="857250"/>
            <a:ext cx="8572500" cy="3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Put the steps for drawing a line graph in the correct logical order: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2" name="Google Shape;202;p27"/>
          <p:cNvSpPr txBox="1"/>
          <p:nvPr/>
        </p:nvSpPr>
        <p:spPr>
          <a:xfrm>
            <a:off x="1714500" y="1657350"/>
            <a:ext cx="5715000" cy="617100"/>
          </a:xfrm>
          <a:prstGeom prst="rect">
            <a:avLst/>
          </a:prstGeom>
          <a:solidFill>
            <a:srgbClr val="F4F9FC"/>
          </a:solidFill>
          <a:ln w="3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Identify independent/dependent variables and choose a scale.</a:t>
            </a:r>
            <a:endParaRPr sz="16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3" name="Google Shape;203;p27"/>
          <p:cNvSpPr txBox="1"/>
          <p:nvPr/>
        </p:nvSpPr>
        <p:spPr>
          <a:xfrm>
            <a:off x="7635240" y="1771650"/>
            <a:ext cx="685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1.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4" name="Google Shape;204;p27"/>
          <p:cNvSpPr txBox="1"/>
          <p:nvPr/>
        </p:nvSpPr>
        <p:spPr>
          <a:xfrm>
            <a:off x="1714500" y="2400300"/>
            <a:ext cx="5715000" cy="617100"/>
          </a:xfrm>
          <a:prstGeom prst="rect">
            <a:avLst/>
          </a:prstGeom>
          <a:solidFill>
            <a:srgbClr val="F4F9FC"/>
          </a:solidFill>
          <a:ln w="3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Label axes with names and units.</a:t>
            </a:r>
            <a:endParaRPr sz="16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5" name="Google Shape;205;p27"/>
          <p:cNvSpPr txBox="1"/>
          <p:nvPr/>
        </p:nvSpPr>
        <p:spPr>
          <a:xfrm>
            <a:off x="7635240" y="2514600"/>
            <a:ext cx="685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2.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6" name="Google Shape;206;p27"/>
          <p:cNvSpPr txBox="1"/>
          <p:nvPr/>
        </p:nvSpPr>
        <p:spPr>
          <a:xfrm>
            <a:off x="1714500" y="3143250"/>
            <a:ext cx="5715000" cy="617100"/>
          </a:xfrm>
          <a:prstGeom prst="rect">
            <a:avLst/>
          </a:prstGeom>
          <a:solidFill>
            <a:srgbClr val="F4F9FC"/>
          </a:solidFill>
          <a:ln w="3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Plot data points accurately with a sharp pencil.</a:t>
            </a:r>
            <a:endParaRPr sz="16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7" name="Google Shape;207;p27"/>
          <p:cNvSpPr txBox="1"/>
          <p:nvPr/>
        </p:nvSpPr>
        <p:spPr>
          <a:xfrm>
            <a:off x="7635240" y="3257550"/>
            <a:ext cx="685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3.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8" name="Google Shape;208;p27"/>
          <p:cNvSpPr txBox="1"/>
          <p:nvPr/>
        </p:nvSpPr>
        <p:spPr>
          <a:xfrm>
            <a:off x="1714500" y="3886200"/>
            <a:ext cx="5715000" cy="617100"/>
          </a:xfrm>
          <a:prstGeom prst="rect">
            <a:avLst/>
          </a:prstGeom>
          <a:solidFill>
            <a:srgbClr val="F4F9FC"/>
          </a:solidFill>
          <a:ln w="3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Draw a line of best fit or connect points as required.</a:t>
            </a:r>
            <a:endParaRPr sz="16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9" name="Google Shape;209;p27"/>
          <p:cNvSpPr txBox="1"/>
          <p:nvPr/>
        </p:nvSpPr>
        <p:spPr>
          <a:xfrm>
            <a:off x="7635240" y="4000500"/>
            <a:ext cx="685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4.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10" name="Google Shape;210;p27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✅​</a:t>
            </a:r>
            <a:endParaRPr sz="360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9200" y="789391"/>
            <a:ext cx="3829050" cy="4067638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Learning Objectives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285750" y="788670"/>
            <a:ext cx="4572000" cy="9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By the end of this session, you will be able to: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82880" marR="0" lvl="0" indent="-171450" algn="l" rtl="0">
              <a:spcBef>
                <a:spcPts val="360"/>
              </a:spcBef>
              <a:spcAft>
                <a:spcPts val="0"/>
              </a:spcAft>
              <a:buClr>
                <a:srgbClr val="040F0F"/>
              </a:buClr>
              <a:buSzPts val="1620"/>
              <a:buFont typeface="Lexend"/>
              <a:buChar char="●"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Construct accurate </a:t>
            </a: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bar charts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 for categorical data.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8288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620"/>
              <a:buFont typeface="Lexend"/>
              <a:buChar char="●"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Plot </a:t>
            </a: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line graphs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 for continuous data over time.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8288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620"/>
              <a:buFont typeface="Lexend"/>
              <a:buChar char="●"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Draw an appropriate </a:t>
            </a: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line of best fit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 to identify trends.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750" y="1474470"/>
            <a:ext cx="270891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23260" y="902970"/>
            <a:ext cx="270891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49340" y="1474470"/>
            <a:ext cx="2708910" cy="17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Key Vocabulary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285750" y="3303270"/>
            <a:ext cx="2709000" cy="11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9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Independent Variable</a:t>
            </a:r>
            <a:endParaRPr sz="19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The variable you change (usually on the x-axis).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3223260" y="2731770"/>
            <a:ext cx="2709000" cy="11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9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Dependent Variable</a:t>
            </a:r>
            <a:endParaRPr sz="19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The variable you measure (usually on the y-axis).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6149340" y="3303270"/>
            <a:ext cx="2709000" cy="11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9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Correlation</a:t>
            </a:r>
            <a:endParaRPr sz="19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The relationship between two variables.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094" y="788670"/>
            <a:ext cx="3826363" cy="406908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/>
          <p:nvPr/>
        </p:nvSpPr>
        <p:spPr>
          <a:xfrm>
            <a:off x="4286250" y="3131820"/>
            <a:ext cx="4572000" cy="1326000"/>
          </a:xfrm>
          <a:prstGeom prst="roundRect">
            <a:avLst>
              <a:gd name="adj" fmla="val 16667"/>
            </a:avLst>
          </a:prstGeom>
          <a:solidFill>
            <a:srgbClr val="FAEFDA"/>
          </a:solidFill>
          <a:ln w="12700" cap="flat" cmpd="sng">
            <a:solidFill>
              <a:srgbClr val="573B06">
                <a:alpha val="2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6"/>
          <p:cNvSpPr txBox="1"/>
          <p:nvPr/>
        </p:nvSpPr>
        <p:spPr>
          <a:xfrm>
            <a:off x="4309110" y="318897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573B06"/>
                </a:solidFill>
              </a:rPr>
              <a:t>🔑</a:t>
            </a:r>
            <a:endParaRPr sz="2160">
              <a:solidFill>
                <a:srgbClr val="573B06"/>
              </a:solidFill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Why do we bother with graphs?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4286250" y="788670"/>
            <a:ext cx="4572000" cy="23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Imagine trying to find a needle in a haystack—that's what analyzing a table of 1,000 numbers feels like.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Graphs transform </a:t>
            </a: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raw data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 into a </a:t>
            </a: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visual story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, allowing us to spot patterns, outliers, and relationships instantly. In your OCR GCSE, precision here is the difference between a Grade 5 and a Grade 9.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4766310" y="3154680"/>
            <a:ext cx="3977700" cy="12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440" b="1">
                <a:solidFill>
                  <a:srgbClr val="573B06"/>
                </a:solidFill>
                <a:latin typeface="Lexend"/>
                <a:ea typeface="Lexend"/>
                <a:cs typeface="Lexend"/>
                <a:sym typeface="Lexend"/>
              </a:rPr>
              <a:t>Key point</a:t>
            </a:r>
            <a:endParaRPr sz="1440" b="1">
              <a:solidFill>
                <a:srgbClr val="573B06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573B06"/>
                </a:solidFill>
                <a:latin typeface="Lexend"/>
                <a:ea typeface="Lexend"/>
                <a:cs typeface="Lexend"/>
                <a:sym typeface="Lexend"/>
              </a:rPr>
              <a:t>Always use a sharp pencil and a ruler. Accuracy is marked to the nearest half-millimetre.</a:t>
            </a:r>
            <a:endParaRPr sz="1620">
              <a:solidFill>
                <a:srgbClr val="573B06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9200" y="788670"/>
            <a:ext cx="3829050" cy="406908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/>
          <p:nvPr/>
        </p:nvSpPr>
        <p:spPr>
          <a:xfrm>
            <a:off x="285750" y="857250"/>
            <a:ext cx="1691700" cy="262800"/>
          </a:xfrm>
          <a:prstGeom prst="roundRect">
            <a:avLst>
              <a:gd name="adj" fmla="val 16667"/>
            </a:avLst>
          </a:prstGeom>
          <a:solidFill>
            <a:srgbClr val="040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80" b="1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rPr>
              <a:t>CATEGORICAL DATA</a:t>
            </a:r>
            <a:endParaRPr sz="1080" b="1">
              <a:solidFill>
                <a:srgbClr val="FFFFF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1" name="Google Shape;91;p17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Constructing Bar Charts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2" name="Google Shape;92;p17"/>
          <p:cNvSpPr txBox="1"/>
          <p:nvPr/>
        </p:nvSpPr>
        <p:spPr>
          <a:xfrm>
            <a:off x="285750" y="1165860"/>
            <a:ext cx="4572000" cy="12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Use bar charts when your independent variable is </a:t>
            </a: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discrete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 (categories like 'Type of Material').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82880" marR="0" lvl="0" indent="-171450" algn="l" rtl="0">
              <a:spcBef>
                <a:spcPts val="360"/>
              </a:spcBef>
              <a:spcAft>
                <a:spcPts val="0"/>
              </a:spcAft>
              <a:buClr>
                <a:srgbClr val="040F0F"/>
              </a:buClr>
              <a:buSzPts val="1620"/>
              <a:buFont typeface="Lexend"/>
              <a:buAutoNum type="arabicPeriod"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Equal Widths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: Every bar must be the same width.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8288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620"/>
              <a:buFont typeface="Lexend"/>
              <a:buAutoNum type="arabicPeriod"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Gaps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: Leave equal gaps between bars.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8288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620"/>
              <a:buFont typeface="Lexend"/>
              <a:buAutoNum type="arabicPeriod"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Labels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: Ensure both axes are labeled with units.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750" y="788670"/>
            <a:ext cx="3829050" cy="406908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8"/>
          <p:cNvSpPr/>
          <p:nvPr/>
        </p:nvSpPr>
        <p:spPr>
          <a:xfrm>
            <a:off x="4286250" y="857250"/>
            <a:ext cx="1668900" cy="262800"/>
          </a:xfrm>
          <a:prstGeom prst="roundRect">
            <a:avLst>
              <a:gd name="adj" fmla="val 16667"/>
            </a:avLst>
          </a:prstGeom>
          <a:solidFill>
            <a:srgbClr val="040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80" b="1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rPr>
              <a:t>CONTINUOUS DATA</a:t>
            </a:r>
            <a:endParaRPr sz="1080" b="1">
              <a:solidFill>
                <a:srgbClr val="FFFFF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" name="Google Shape;99;p18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Plotting Line Graphs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0" name="Google Shape;100;p18"/>
          <p:cNvSpPr txBox="1"/>
          <p:nvPr/>
        </p:nvSpPr>
        <p:spPr>
          <a:xfrm>
            <a:off x="4286250" y="1165860"/>
            <a:ext cx="4572000" cy="9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Line graphs are for </a:t>
            </a: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continuous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 data (e.g., Temperature or Time).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82880" marR="0" lvl="0" indent="-171450" algn="l" rtl="0">
              <a:spcBef>
                <a:spcPts val="360"/>
              </a:spcBef>
              <a:spcAft>
                <a:spcPts val="0"/>
              </a:spcAft>
              <a:buClr>
                <a:srgbClr val="040F0F"/>
              </a:buClr>
              <a:buSzPts val="1620"/>
              <a:buFont typeface="Lexend"/>
              <a:buChar char="●"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Plot points with small 'x' marks.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8288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620"/>
              <a:buFont typeface="Lexend"/>
              <a:buChar char="●"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Connect points with straight lines </a:t>
            </a:r>
            <a:r>
              <a:rPr lang="en" sz="1620" i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only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 if you are showing a change over time.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8288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620"/>
              <a:buFont typeface="Lexend"/>
              <a:buChar char="●"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If you are looking for a relationship between two variables, you likely need a </a:t>
            </a: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Line of Best Fit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 instead.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750" y="2948940"/>
            <a:ext cx="4194810" cy="190881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9"/>
          <p:cNvSpPr/>
          <p:nvPr/>
        </p:nvSpPr>
        <p:spPr>
          <a:xfrm>
            <a:off x="4652010" y="2640330"/>
            <a:ext cx="4194900" cy="1086000"/>
          </a:xfrm>
          <a:prstGeom prst="roundRect">
            <a:avLst>
              <a:gd name="adj" fmla="val 16667"/>
            </a:avLst>
          </a:prstGeom>
          <a:solidFill>
            <a:srgbClr val="FCEBEB"/>
          </a:solidFill>
          <a:ln w="12700" cap="flat" cmpd="sng">
            <a:solidFill>
              <a:srgbClr val="460606">
                <a:alpha val="2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9"/>
          <p:cNvSpPr txBox="1"/>
          <p:nvPr/>
        </p:nvSpPr>
        <p:spPr>
          <a:xfrm>
            <a:off x="4674870" y="269748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460606"/>
                </a:solidFill>
              </a:rPr>
              <a:t>⚠️</a:t>
            </a:r>
            <a:endParaRPr sz="2160">
              <a:solidFill>
                <a:srgbClr val="460606"/>
              </a:solidFill>
            </a:endParaRPr>
          </a:p>
        </p:txBody>
      </p:sp>
      <p:sp>
        <p:nvSpPr>
          <p:cNvPr id="108" name="Google Shape;108;p19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The Line of Best Fit (LOBF)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9" name="Google Shape;109;p19"/>
          <p:cNvSpPr txBox="1"/>
          <p:nvPr/>
        </p:nvSpPr>
        <p:spPr>
          <a:xfrm>
            <a:off x="285750" y="788670"/>
            <a:ext cx="8572500" cy="3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 Line of Best Fit shows the data trend; it does not need to touch every point.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0" name="Google Shape;110;p19"/>
          <p:cNvSpPr txBox="1"/>
          <p:nvPr/>
        </p:nvSpPr>
        <p:spPr>
          <a:xfrm>
            <a:off x="285750" y="1337310"/>
            <a:ext cx="4194900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16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Do's</a:t>
            </a:r>
            <a:endParaRPr sz="216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82880" marR="0" lvl="0" indent="-171450" algn="l" rtl="0">
              <a:spcBef>
                <a:spcPts val="360"/>
              </a:spcBef>
              <a:spcAft>
                <a:spcPts val="0"/>
              </a:spcAft>
              <a:buClr>
                <a:srgbClr val="040F0F"/>
              </a:buClr>
              <a:buSzPts val="1620"/>
              <a:buFont typeface="Lexend"/>
              <a:buChar char="●"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Use a ruler.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8288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620"/>
              <a:buFont typeface="Lexend"/>
              <a:buChar char="●"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Balance points above and below.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8288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620"/>
              <a:buFont typeface="Lexend"/>
              <a:buChar char="●"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Ignore outliers.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1" name="Google Shape;111;p19"/>
          <p:cNvSpPr txBox="1"/>
          <p:nvPr/>
        </p:nvSpPr>
        <p:spPr>
          <a:xfrm>
            <a:off x="4652010" y="1337310"/>
            <a:ext cx="4194900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16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Don'ts</a:t>
            </a:r>
            <a:endParaRPr sz="216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82880" marR="0" lvl="0" indent="-171450" algn="l" rtl="0">
              <a:spcBef>
                <a:spcPts val="360"/>
              </a:spcBef>
              <a:spcAft>
                <a:spcPts val="0"/>
              </a:spcAft>
              <a:buClr>
                <a:srgbClr val="040F0F"/>
              </a:buClr>
              <a:buSzPts val="1620"/>
              <a:buFont typeface="Lexend"/>
              <a:buChar char="●"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Don't connect first and last points.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8288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620"/>
              <a:buFont typeface="Lexend"/>
              <a:buChar char="●"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Don't force through (0,0).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2" name="Google Shape;112;p19"/>
          <p:cNvSpPr txBox="1"/>
          <p:nvPr/>
        </p:nvSpPr>
        <p:spPr>
          <a:xfrm>
            <a:off x="5132070" y="2663190"/>
            <a:ext cx="3600600" cy="10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440" b="1">
                <a:solidFill>
                  <a:srgbClr val="460606"/>
                </a:solidFill>
                <a:latin typeface="Lexend"/>
                <a:ea typeface="Lexend"/>
                <a:cs typeface="Lexend"/>
                <a:sym typeface="Lexend"/>
              </a:rPr>
              <a:t>Watch out</a:t>
            </a:r>
            <a:endParaRPr sz="1440" b="1">
              <a:solidFill>
                <a:srgbClr val="460606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460606"/>
                </a:solidFill>
                <a:latin typeface="Lexend"/>
                <a:ea typeface="Lexend"/>
                <a:cs typeface="Lexend"/>
                <a:sym typeface="Lexend"/>
              </a:rPr>
              <a:t>If the trend is curved, draw a smooth curve.</a:t>
            </a:r>
            <a:endParaRPr sz="1620">
              <a:solidFill>
                <a:srgbClr val="460606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9200" y="788670"/>
            <a:ext cx="3829050" cy="406908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0"/>
          <p:cNvSpPr/>
          <p:nvPr/>
        </p:nvSpPr>
        <p:spPr>
          <a:xfrm>
            <a:off x="285750" y="2457450"/>
            <a:ext cx="4572000" cy="1554600"/>
          </a:xfrm>
          <a:prstGeom prst="roundRect">
            <a:avLst>
              <a:gd name="adj" fmla="val 16667"/>
            </a:avLst>
          </a:prstGeom>
          <a:solidFill>
            <a:srgbClr val="FFFFFF">
              <a:alpha val="40000"/>
            </a:srgbClr>
          </a:solidFill>
          <a:ln w="12700" cap="flat" cmpd="sng">
            <a:solidFill>
              <a:srgbClr val="040F0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20"/>
          <p:cNvSpPr/>
          <p:nvPr/>
        </p:nvSpPr>
        <p:spPr>
          <a:xfrm>
            <a:off x="285750" y="4126230"/>
            <a:ext cx="4949100" cy="731400"/>
          </a:xfrm>
          <a:prstGeom prst="roundRect">
            <a:avLst>
              <a:gd name="adj" fmla="val 16667"/>
            </a:avLst>
          </a:prstGeom>
          <a:solidFill>
            <a:srgbClr val="FFFFFF">
              <a:alpha val="40000"/>
            </a:srgbClr>
          </a:solidFill>
          <a:ln w="12700" cap="flat" cmpd="sng">
            <a:solidFill>
              <a:srgbClr val="040F0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20"/>
          <p:cNvSpPr/>
          <p:nvPr/>
        </p:nvSpPr>
        <p:spPr>
          <a:xfrm>
            <a:off x="285750" y="857250"/>
            <a:ext cx="1943100" cy="262800"/>
          </a:xfrm>
          <a:prstGeom prst="roundRect">
            <a:avLst>
              <a:gd name="adj" fmla="val 16667"/>
            </a:avLst>
          </a:prstGeom>
          <a:solidFill>
            <a:srgbClr val="040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80" b="1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rPr>
              <a:t>ADVANCED TECHNIQUE</a:t>
            </a:r>
            <a:endParaRPr sz="1080" b="1">
              <a:solidFill>
                <a:srgbClr val="FFFFF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1" name="Google Shape;121;p20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Drawing Curves of Best Fit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2" name="Google Shape;122;p20"/>
          <p:cNvSpPr txBox="1"/>
          <p:nvPr/>
        </p:nvSpPr>
        <p:spPr>
          <a:xfrm>
            <a:off x="285750" y="1165860"/>
            <a:ext cx="4572000" cy="12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Not all relationships are linear. If your data points show a clear </a:t>
            </a: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arc or bend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, forcing a straight line with a ruler will lose you marks. You must draw a </a:t>
            </a: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smooth curve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 instead.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3" name="Google Shape;123;p20"/>
          <p:cNvSpPr txBox="1"/>
          <p:nvPr/>
        </p:nvSpPr>
        <p:spPr>
          <a:xfrm>
            <a:off x="400050" y="2571750"/>
            <a:ext cx="43434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9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The 'Ghost' Trace</a:t>
            </a:r>
            <a:endParaRPr sz="19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Before putting pencil to paper, move your hand in the air above the points to get the feel of the curve's natural flow.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4" name="Google Shape;124;p20"/>
          <p:cNvSpPr txBox="1"/>
          <p:nvPr/>
        </p:nvSpPr>
        <p:spPr>
          <a:xfrm>
            <a:off x="411480" y="4240530"/>
            <a:ext cx="4697700" cy="12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9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Single Stroke</a:t>
            </a:r>
            <a:endParaRPr sz="19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Avoid 'feathering' (short, hairy strokes). Try to draw the curve in one continuous, confident movement.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1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Knowledge Check: Bar Charts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0" name="Google Shape;130;p21"/>
          <p:cNvSpPr txBox="1"/>
          <p:nvPr/>
        </p:nvSpPr>
        <p:spPr>
          <a:xfrm>
            <a:off x="285750" y="857250"/>
            <a:ext cx="85725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Which of these is a requirement for a standard bar chart representing discrete categories?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1" name="Google Shape;131;p21"/>
          <p:cNvSpPr txBox="1"/>
          <p:nvPr/>
        </p:nvSpPr>
        <p:spPr>
          <a:xfrm>
            <a:off x="285750" y="16573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5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1.</a:t>
            </a:r>
            <a:endParaRPr sz="25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2" name="Google Shape;132;p21"/>
          <p:cNvSpPr txBox="1"/>
          <p:nvPr/>
        </p:nvSpPr>
        <p:spPr>
          <a:xfrm>
            <a:off x="857250" y="1657350"/>
            <a:ext cx="8001000" cy="685800"/>
          </a:xfrm>
          <a:prstGeom prst="rect">
            <a:avLst/>
          </a:prstGeom>
          <a:solidFill>
            <a:srgbClr val="F4F9FC"/>
          </a:solidFill>
          <a:ln w="457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" marR="1143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Points must be connected with a curved line.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3" name="Google Shape;133;p21"/>
          <p:cNvSpPr txBox="1"/>
          <p:nvPr/>
        </p:nvSpPr>
        <p:spPr>
          <a:xfrm>
            <a:off x="285750" y="25146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5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2.</a:t>
            </a:r>
            <a:endParaRPr sz="25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4" name="Google Shape;134;p21"/>
          <p:cNvSpPr txBox="1"/>
          <p:nvPr/>
        </p:nvSpPr>
        <p:spPr>
          <a:xfrm>
            <a:off x="857250" y="2514600"/>
            <a:ext cx="8001000" cy="685800"/>
          </a:xfrm>
          <a:prstGeom prst="rect">
            <a:avLst/>
          </a:prstGeom>
          <a:solidFill>
            <a:srgbClr val="F4F9FC"/>
          </a:solidFill>
          <a:ln w="457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" marR="1143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The x-axis must always show time.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5" name="Google Shape;135;p21"/>
          <p:cNvSpPr txBox="1"/>
          <p:nvPr/>
        </p:nvSpPr>
        <p:spPr>
          <a:xfrm>
            <a:off x="285750" y="33718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5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3.</a:t>
            </a:r>
            <a:endParaRPr sz="25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6" name="Google Shape;136;p21"/>
          <p:cNvSpPr txBox="1"/>
          <p:nvPr/>
        </p:nvSpPr>
        <p:spPr>
          <a:xfrm>
            <a:off x="857250" y="3371850"/>
            <a:ext cx="8001000" cy="685800"/>
          </a:xfrm>
          <a:prstGeom prst="rect">
            <a:avLst/>
          </a:prstGeom>
          <a:solidFill>
            <a:srgbClr val="F4F9FC"/>
          </a:solidFill>
          <a:ln w="457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" marR="1143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Bars must be different widths based on frequency.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7" name="Google Shape;137;p21"/>
          <p:cNvSpPr txBox="1"/>
          <p:nvPr/>
        </p:nvSpPr>
        <p:spPr>
          <a:xfrm>
            <a:off x="285750" y="42291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5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4.</a:t>
            </a:r>
            <a:endParaRPr sz="25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8" name="Google Shape;138;p21"/>
          <p:cNvSpPr txBox="1"/>
          <p:nvPr/>
        </p:nvSpPr>
        <p:spPr>
          <a:xfrm>
            <a:off x="857250" y="4229100"/>
            <a:ext cx="8001000" cy="685800"/>
          </a:xfrm>
          <a:prstGeom prst="rect">
            <a:avLst/>
          </a:prstGeom>
          <a:solidFill>
            <a:srgbClr val="F4F9FC"/>
          </a:solidFill>
          <a:ln w="457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" marR="1143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Gaps must be left between the bars.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9" name="Google Shape;139;p21"/>
          <p:cNvSpPr txBox="1"/>
          <p:nvPr/>
        </p:nvSpPr>
        <p:spPr>
          <a:xfrm>
            <a:off x="6160770" y="308610"/>
            <a:ext cx="2743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Answers on the next slide...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750F47DE48D344AAB37F9BD5865A60" ma:contentTypeVersion="3" ma:contentTypeDescription="Create a new document." ma:contentTypeScope="" ma:versionID="1b241a4484963f771829fe6bf633b3fe">
  <xsd:schema xmlns:xsd="http://www.w3.org/2001/XMLSchema" xmlns:xs="http://www.w3.org/2001/XMLSchema" xmlns:p="http://schemas.microsoft.com/office/2006/metadata/properties" xmlns:ns2="5f404792-a5eb-49dd-8f6a-5824eac6611a" targetNamespace="http://schemas.microsoft.com/office/2006/metadata/properties" ma:root="true" ma:fieldsID="4fcf6419ee08a9e6dae858064dd5d222" ns2:_="">
    <xsd:import namespace="5f404792-a5eb-49dd-8f6a-5824eac661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404792-a5eb-49dd-8f6a-5824eac661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6952910-C9C2-400C-9CEB-41DBDEC30C4A}"/>
</file>

<file path=customXml/itemProps2.xml><?xml version="1.0" encoding="utf-8"?>
<ds:datastoreItem xmlns:ds="http://schemas.openxmlformats.org/officeDocument/2006/customXml" ds:itemID="{5CE4280E-6DD6-4CBB-925F-9FB07E8D5474}"/>
</file>

<file path=customXml/itemProps3.xml><?xml version="1.0" encoding="utf-8"?>
<ds:datastoreItem xmlns:ds="http://schemas.openxmlformats.org/officeDocument/2006/customXml" ds:itemID="{94D3AB46-E462-40DA-9091-D9ADE527EE7B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902</Words>
  <Application>Microsoft Office PowerPoint</Application>
  <PresentationFormat>On-screen Show (16:9)</PresentationFormat>
  <Paragraphs>113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Lexend</vt:lpstr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N.Miah</cp:lastModifiedBy>
  <cp:revision>1</cp:revision>
  <dcterms:modified xsi:type="dcterms:W3CDTF">2026-07-08T09:59:06Z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0x010100F9750F47DE48D344AAB37F9BD5865A60</vt:lpwstr>
  </property>
</Properties>
</file>