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Lexend" panose="020B060402020202020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1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6a4e1f43c20b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6a4e1f43c20b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6a4e1f43f0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6a4e1f43f0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6a4e1f441b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6a4e1f441b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6a4e1f44843a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6a4e1f44843a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6a4e1f44a9ba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6a4e1f44a9ba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6a4e1f450204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6a4e1f450204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6a4e1f453dd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6a4e1f453dd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6a4e1f4562e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6a4e1f4562e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6a4e1f459b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6a4e1f459b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6a4e1f459b7a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6a4e1f459b7a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6a4e1f459bd1c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6a4e1f459bd1c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6a4e1f459c0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6a4e1f459c0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6a4e1f459c2d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6a4e1f459c2d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6a4e1f459c56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6a4e1f459c56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6a4e1f459c94f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6a4e1f459c94f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260" y="742950"/>
            <a:ext cx="36576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914900" y="1531620"/>
            <a:ext cx="3829200" cy="12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24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Mastering Data Visualization</a:t>
            </a:r>
            <a:endParaRPr sz="324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914900" y="2697480"/>
            <a:ext cx="38292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Bar Charts, Line Graphs, and Lines of Best Fit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00" y="789391"/>
            <a:ext cx="3829050" cy="406763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Learning Objectives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285750" y="788670"/>
            <a:ext cx="45720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By the end of this session, you will be able to: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Construct accurate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bar charts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for categorical data.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Plot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line graphs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for continuous data over time.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Draw an appropriate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line of best fit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to identify trends.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1474470"/>
            <a:ext cx="270891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3260" y="902970"/>
            <a:ext cx="270891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9340" y="1474470"/>
            <a:ext cx="270891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Key Vocabulary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285750" y="3303270"/>
            <a:ext cx="2709000" cy="11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Independent Variable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variable you change (usually on the x-axis).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3223260" y="2731770"/>
            <a:ext cx="2709000" cy="11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Dependent Variable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variable you measure (usually on the y-axis).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6149340" y="3303270"/>
            <a:ext cx="2709000" cy="11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Correlation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relationship between two variables.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094" y="788670"/>
            <a:ext cx="3826363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4286250" y="3131820"/>
            <a:ext cx="4572000" cy="1326000"/>
          </a:xfrm>
          <a:prstGeom prst="roundRect">
            <a:avLst>
              <a:gd name="adj" fmla="val 16667"/>
            </a:avLst>
          </a:prstGeom>
          <a:solidFill>
            <a:srgbClr val="FAEFDA"/>
          </a:solidFill>
          <a:ln w="12700" cap="flat" cmpd="sng">
            <a:solidFill>
              <a:srgbClr val="573B0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4309110" y="318897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573B06"/>
                </a:solidFill>
              </a:rPr>
              <a:t>🔑</a:t>
            </a:r>
            <a:endParaRPr sz="2160">
              <a:solidFill>
                <a:srgbClr val="573B06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Why do we bother with graphs?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4286250" y="788670"/>
            <a:ext cx="4572000" cy="23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Imagine trying to find a needle in a haystack—that's what analyzing a table of 1,000 numbers feels like.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Graphs transform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raw data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into a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visual story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, allowing us to spot patterns, outliers, and relationships instantly. In your OCR GCSE, precision here is the difference between a Grade 5 and a Grade 9.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4766310" y="3154680"/>
            <a:ext cx="3977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>
                <a:solidFill>
                  <a:srgbClr val="573B06"/>
                </a:solidFill>
                <a:latin typeface="Lexend"/>
                <a:ea typeface="Lexend"/>
                <a:cs typeface="Lexend"/>
                <a:sym typeface="Lexend"/>
              </a:rPr>
              <a:t>Key point</a:t>
            </a:r>
            <a:endParaRPr sz="1440" b="1">
              <a:solidFill>
                <a:srgbClr val="573B06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573B06"/>
                </a:solidFill>
                <a:latin typeface="Lexend"/>
                <a:ea typeface="Lexend"/>
                <a:cs typeface="Lexend"/>
                <a:sym typeface="Lexend"/>
              </a:rPr>
              <a:t>Always use a sharp pencil and a ruler. Accuracy is marked to the nearest half-millimetre.</a:t>
            </a:r>
            <a:endParaRPr sz="1620">
              <a:solidFill>
                <a:srgbClr val="573B0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0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/>
          <p:nvPr/>
        </p:nvSpPr>
        <p:spPr>
          <a:xfrm>
            <a:off x="285750" y="857250"/>
            <a:ext cx="1691700" cy="262800"/>
          </a:xfrm>
          <a:prstGeom prst="roundRect">
            <a:avLst>
              <a:gd name="adj" fmla="val 16667"/>
            </a:avLst>
          </a:prstGeom>
          <a:solidFill>
            <a:srgbClr val="040F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CATEGORICAL DATA</a:t>
            </a:r>
            <a:endParaRPr sz="108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Constructing Bar Charts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285750" y="1165860"/>
            <a:ext cx="4572000" cy="12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Use bar charts when your independent variable is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discrete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(categories like 'Type of Material').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AutoNum type="arabicPeriod"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Equal Widths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: Every bar must be the same width.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AutoNum type="arabicPeriod"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Gaps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: Leave equal gaps between bars.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AutoNum type="arabicPeriod"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Labels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: Ensure both axes are labeled with units.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/>
          <p:nvPr/>
        </p:nvSpPr>
        <p:spPr>
          <a:xfrm>
            <a:off x="4286250" y="857250"/>
            <a:ext cx="1668900" cy="262800"/>
          </a:xfrm>
          <a:prstGeom prst="roundRect">
            <a:avLst>
              <a:gd name="adj" fmla="val 16667"/>
            </a:avLst>
          </a:prstGeom>
          <a:solidFill>
            <a:srgbClr val="040F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CONTINUOUS DATA</a:t>
            </a:r>
            <a:endParaRPr sz="108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Plotting Line Graphs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4286250" y="1165860"/>
            <a:ext cx="45720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Line graphs are for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continuous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data (e.g., Temperature or Time).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Plot points with small 'x' marks.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Connect points with straight lines </a:t>
            </a:r>
            <a:r>
              <a:rPr lang="en" sz="1620" i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only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if you are showing a change over time.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If you are looking for a relationship between two variables, you likely need a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Line of Best Fit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instead.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2948940"/>
            <a:ext cx="4194810" cy="190881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/>
          <p:nvPr/>
        </p:nvSpPr>
        <p:spPr>
          <a:xfrm>
            <a:off x="4652010" y="2640330"/>
            <a:ext cx="4194900" cy="1086000"/>
          </a:xfrm>
          <a:prstGeom prst="roundRect">
            <a:avLst>
              <a:gd name="adj" fmla="val 16667"/>
            </a:avLst>
          </a:prstGeom>
          <a:solidFill>
            <a:srgbClr val="FCEBEB"/>
          </a:solidFill>
          <a:ln w="12700" cap="flat" cmpd="sng">
            <a:solidFill>
              <a:srgbClr val="46060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9"/>
          <p:cNvSpPr txBox="1"/>
          <p:nvPr/>
        </p:nvSpPr>
        <p:spPr>
          <a:xfrm>
            <a:off x="4674870" y="269748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460606"/>
                </a:solidFill>
              </a:rPr>
              <a:t>⚠️</a:t>
            </a:r>
            <a:endParaRPr sz="2160">
              <a:solidFill>
                <a:srgbClr val="460606"/>
              </a:solidFill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Line of Best Fit (LOBF)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285750" y="78867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 Line of Best Fit shows the data trend; it does not need to touch every point.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285750" y="1337310"/>
            <a:ext cx="41949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Do's</a:t>
            </a:r>
            <a:endParaRPr sz="216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Use a ruler.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Balance points above and below.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Ignore outliers.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4652010" y="1337310"/>
            <a:ext cx="41949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Don'ts</a:t>
            </a:r>
            <a:endParaRPr sz="216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Don't connect first and last points.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620"/>
              <a:buFont typeface="Lexend"/>
              <a:buChar char="●"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Don't force through (0,0).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5132070" y="2663190"/>
            <a:ext cx="3600600" cy="10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>
                <a:solidFill>
                  <a:srgbClr val="460606"/>
                </a:solidFill>
                <a:latin typeface="Lexend"/>
                <a:ea typeface="Lexend"/>
                <a:cs typeface="Lexend"/>
                <a:sym typeface="Lexend"/>
              </a:rPr>
              <a:t>Watch out</a:t>
            </a:r>
            <a:endParaRPr sz="1440" b="1">
              <a:solidFill>
                <a:srgbClr val="460606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460606"/>
                </a:solidFill>
                <a:latin typeface="Lexend"/>
                <a:ea typeface="Lexend"/>
                <a:cs typeface="Lexend"/>
                <a:sym typeface="Lexend"/>
              </a:rPr>
              <a:t>If the trend is curved, draw a smooth curve.</a:t>
            </a:r>
            <a:endParaRPr sz="1620">
              <a:solidFill>
                <a:srgbClr val="46060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0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/>
          <p:nvPr/>
        </p:nvSpPr>
        <p:spPr>
          <a:xfrm>
            <a:off x="285750" y="2457450"/>
            <a:ext cx="4572000" cy="1554600"/>
          </a:xfrm>
          <a:prstGeom prst="roundRect">
            <a:avLst>
              <a:gd name="adj" fmla="val 16667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040F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285750" y="4126230"/>
            <a:ext cx="4949100" cy="731400"/>
          </a:xfrm>
          <a:prstGeom prst="roundRect">
            <a:avLst>
              <a:gd name="adj" fmla="val 16667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040F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0"/>
          <p:cNvSpPr/>
          <p:nvPr/>
        </p:nvSpPr>
        <p:spPr>
          <a:xfrm>
            <a:off x="285750" y="857250"/>
            <a:ext cx="1943100" cy="262800"/>
          </a:xfrm>
          <a:prstGeom prst="roundRect">
            <a:avLst>
              <a:gd name="adj" fmla="val 16667"/>
            </a:avLst>
          </a:prstGeom>
          <a:solidFill>
            <a:srgbClr val="040F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ADVANCED TECHNIQUE</a:t>
            </a:r>
            <a:endParaRPr sz="108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Drawing Curves of Best Fit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285750" y="1165860"/>
            <a:ext cx="4572000" cy="12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Not all relationships are linear. If your data points show a clear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arc or bend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, forcing a straight line with a ruler will lose you marks. You must draw a </a:t>
            </a: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smooth curve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 instead.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400050" y="2571750"/>
            <a:ext cx="43434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'Ghost' Trace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Before putting pencil to paper, move your hand in the air above the points to get the feel of the curve's natural flow.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411480" y="4240530"/>
            <a:ext cx="4697700" cy="12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Single Stroke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Avoid 'feathering' (short, hairy strokes). Try to draw the curve in one continuous, confident movement.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Knowledge Check: Bar Charts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285750" y="8572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Which of these is a requirement for a standard bar chart representing discrete categories?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Points must be connected with a curved line.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2.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x-axis must always show time.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3.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" name="Google Shape;136;p21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Bars must be different widths based on frequency.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4.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Gaps must be left between the bars.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6160770" y="30861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Answers on the next slide...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Knowledge Check: Bar Charts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285750" y="8572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Which of these is a requirement for a standard bar chart representing discrete categories?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Points must be connected with a curved line.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2.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x-axis must always show time.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3.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Bars must be different widths based on frequency.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4.</a:t>
            </a:r>
            <a:endParaRPr sz="25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2C6E49"/>
                </a:solidFill>
                <a:latin typeface="Lexend"/>
                <a:ea typeface="Lexend"/>
                <a:cs typeface="Lexend"/>
                <a:sym typeface="Lexend"/>
              </a:rPr>
              <a:t>Gaps must be left between the bars.</a:t>
            </a:r>
            <a:endParaRPr sz="1620" b="1">
              <a:solidFill>
                <a:srgbClr val="2C6E4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8515350" y="428625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👍​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✅​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Applying the Line of Best Fit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822960" y="1143000"/>
            <a:ext cx="7372500" cy="11430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 line of best fit must always pass through the origin (0,0).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2571750" y="2857500"/>
            <a:ext cx="1714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👍</a:t>
            </a: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23"/>
          <p:cNvSpPr txBox="1"/>
          <p:nvPr/>
        </p:nvSpPr>
        <p:spPr>
          <a:xfrm>
            <a:off x="2571750" y="3429000"/>
            <a:ext cx="1714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4857750" y="2857500"/>
            <a:ext cx="1714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👎</a:t>
            </a: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4857750" y="3429000"/>
            <a:ext cx="1714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19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23"/>
          <p:cNvSpPr txBox="1"/>
          <p:nvPr/>
        </p:nvSpPr>
        <p:spPr>
          <a:xfrm>
            <a:off x="4743450" y="4389120"/>
            <a:ext cx="3966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Now it's time to explain why...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Applying the Line of Best Fit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" name="Google Shape;172;p24"/>
          <p:cNvSpPr txBox="1"/>
          <p:nvPr/>
        </p:nvSpPr>
        <p:spPr>
          <a:xfrm>
            <a:off x="822960" y="1143000"/>
            <a:ext cx="7372500" cy="11430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 line of best fit must always pass through the origin (0,0).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" name="Google Shape;173;p24"/>
          <p:cNvSpPr txBox="1"/>
          <p:nvPr/>
        </p:nvSpPr>
        <p:spPr>
          <a:xfrm>
            <a:off x="3714750" y="1965960"/>
            <a:ext cx="1714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👎</a:t>
            </a: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" name="Google Shape;174;p24"/>
          <p:cNvSpPr txBox="1"/>
          <p:nvPr/>
        </p:nvSpPr>
        <p:spPr>
          <a:xfrm>
            <a:off x="285750" y="2686050"/>
            <a:ext cx="8572500" cy="20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Why is that?</a:t>
            </a:r>
            <a:endParaRPr sz="216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a) 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It should only pass through the origin if it is physically possible for the dependent variable to be zero when the independent variable is zero.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b) 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line of best fit must always start at the lowest data point provided in the table.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4743450" y="4389120"/>
            <a:ext cx="3966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Answers on the next slide...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Applying the Line of Best Fit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822960" y="1143000"/>
            <a:ext cx="7372500" cy="11430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 line of best fit must always pass through the origin (0,0).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25"/>
          <p:cNvSpPr txBox="1"/>
          <p:nvPr/>
        </p:nvSpPr>
        <p:spPr>
          <a:xfrm>
            <a:off x="3714750" y="1965960"/>
            <a:ext cx="1714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👎</a:t>
            </a: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" name="Google Shape;183;p25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✅​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" name="Google Shape;184;p25"/>
          <p:cNvSpPr txBox="1"/>
          <p:nvPr/>
        </p:nvSpPr>
        <p:spPr>
          <a:xfrm>
            <a:off x="285750" y="2686050"/>
            <a:ext cx="8572500" cy="20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Why is that?</a:t>
            </a:r>
            <a:endParaRPr sz="216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a) 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It should only pass through the origin if it is physically possible for the dependent variable to be zero when the independent variable is zero. ✅​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b) </a:t>
            </a: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The line of best fit must always start at the lowest data point provided in the table.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Graph Drawing Sequence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" name="Google Shape;190;p26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Put the steps for drawing a line graph in the correct logical order: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" name="Google Shape;191;p26"/>
          <p:cNvSpPr txBox="1"/>
          <p:nvPr/>
        </p:nvSpPr>
        <p:spPr>
          <a:xfrm>
            <a:off x="1714500" y="16573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Label axes with names and units.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6"/>
          <p:cNvSpPr txBox="1"/>
          <p:nvPr/>
        </p:nvSpPr>
        <p:spPr>
          <a:xfrm>
            <a:off x="1714500" y="24003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Draw a line of best fit or connect points as required.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" name="Google Shape;193;p26"/>
          <p:cNvSpPr txBox="1"/>
          <p:nvPr/>
        </p:nvSpPr>
        <p:spPr>
          <a:xfrm>
            <a:off x="1714500" y="31432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Identify independent/dependent variables and choose a scale.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" name="Google Shape;194;p26"/>
          <p:cNvSpPr txBox="1"/>
          <p:nvPr/>
        </p:nvSpPr>
        <p:spPr>
          <a:xfrm>
            <a:off x="1714500" y="38862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Plot data points accurately with a sharp pencil.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" name="Google Shape;195;p26"/>
          <p:cNvSpPr txBox="1"/>
          <p:nvPr/>
        </p:nvSpPr>
        <p:spPr>
          <a:xfrm>
            <a:off x="6160770" y="30861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Answers on the next slide...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Graph Drawing Sequence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Put the steps for drawing a line graph in the correct logical order:</a:t>
            </a:r>
            <a:endParaRPr sz="162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1714500" y="16573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Identify independent/dependent variables and choose a scale.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7635240" y="17716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7"/>
          <p:cNvSpPr txBox="1"/>
          <p:nvPr/>
        </p:nvSpPr>
        <p:spPr>
          <a:xfrm>
            <a:off x="1714500" y="24003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Label axes with names and units.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7635240" y="2514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2.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1714500" y="31432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Plot data points accurately with a sharp pencil.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" name="Google Shape;207;p27"/>
          <p:cNvSpPr txBox="1"/>
          <p:nvPr/>
        </p:nvSpPr>
        <p:spPr>
          <a:xfrm>
            <a:off x="7635240" y="32575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3.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" name="Google Shape;208;p27"/>
          <p:cNvSpPr txBox="1"/>
          <p:nvPr/>
        </p:nvSpPr>
        <p:spPr>
          <a:xfrm>
            <a:off x="1714500" y="38862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Draw a line of best fit or connect points as required.</a:t>
            </a:r>
            <a:endParaRPr sz="162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" name="Google Shape;209;p27"/>
          <p:cNvSpPr txBox="1"/>
          <p:nvPr/>
        </p:nvSpPr>
        <p:spPr>
          <a:xfrm>
            <a:off x="7635240" y="40005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4.</a:t>
            </a:r>
            <a:endParaRPr sz="2880" b="1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7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Lexend"/>
                <a:ea typeface="Lexend"/>
                <a:cs typeface="Lexend"/>
                <a:sym typeface="Lexend"/>
              </a:rPr>
              <a:t>✅​</a:t>
            </a:r>
            <a:endParaRPr sz="3600">
              <a:solidFill>
                <a:srgbClr val="040F0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50F47DE48D344AAB37F9BD5865A60" ma:contentTypeVersion="3" ma:contentTypeDescription="Create a new document." ma:contentTypeScope="" ma:versionID="1b241a4484963f771829fe6bf633b3fe">
  <xsd:schema xmlns:xsd="http://www.w3.org/2001/XMLSchema" xmlns:xs="http://www.w3.org/2001/XMLSchema" xmlns:p="http://schemas.microsoft.com/office/2006/metadata/properties" xmlns:ns2="5f404792-a5eb-49dd-8f6a-5824eac6611a" targetNamespace="http://schemas.microsoft.com/office/2006/metadata/properties" ma:root="true" ma:fieldsID="4fcf6419ee08a9e6dae858064dd5d222" ns2:_="">
    <xsd:import namespace="5f404792-a5eb-49dd-8f6a-5824eac66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04792-a5eb-49dd-8f6a-5824eac661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3BFD346-101D-4A79-98DA-91C3F591705B}"/>
</file>

<file path=customXml/itemProps2.xml><?xml version="1.0" encoding="utf-8"?>
<ds:datastoreItem xmlns:ds="http://schemas.openxmlformats.org/officeDocument/2006/customXml" ds:itemID="{4AC6A58E-12B2-46A1-9402-A19ABE4E152A}"/>
</file>

<file path=customXml/itemProps3.xml><?xml version="1.0" encoding="utf-8"?>
<ds:datastoreItem xmlns:ds="http://schemas.openxmlformats.org/officeDocument/2006/customXml" ds:itemID="{B50C1F9B-2453-482E-9AEA-078EB512BB1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902</Words>
  <Application>Microsoft Office PowerPoint</Application>
  <PresentationFormat>On-screen Show (16:9)</PresentationFormat>
  <Paragraphs>113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Lexend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N.Miah</cp:lastModifiedBy>
  <cp:revision>1</cp:revision>
  <dcterms:modified xsi:type="dcterms:W3CDTF">2026-07-08T09:59:06Z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0x010100F9750F47DE48D344AAB37F9BD5865A60</vt:lpwstr>
  </property>
</Properties>
</file>