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Lexend" panose="020B060402020202020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58D7EA-D27F-4E46-8B38-8D4C23C45A68}" v="6" dt="2026-07-08T09:54:11.7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.Miah" userId="26ea41ce-83f5-4c45-968a-e4c922ed9ca7" providerId="ADAL" clId="{23682D4E-5E4B-4051-9EEF-558D9F7DE577}"/>
    <pc:docChg chg="modSld modMainMaster">
      <pc:chgData name="N.Miah" userId="26ea41ce-83f5-4c45-968a-e4c922ed9ca7" providerId="ADAL" clId="{23682D4E-5E4B-4051-9EEF-558D9F7DE577}" dt="2026-07-08T09:54:11.784" v="5"/>
      <pc:docMkLst>
        <pc:docMk/>
      </pc:docMkLst>
      <pc:sldChg chg="setBg">
        <pc:chgData name="N.Miah" userId="26ea41ce-83f5-4c45-968a-e4c922ed9ca7" providerId="ADAL" clId="{23682D4E-5E4B-4051-9EEF-558D9F7DE577}" dt="2026-07-08T09:54:11.784" v="5"/>
        <pc:sldMkLst>
          <pc:docMk/>
          <pc:sldMk cId="0" sldId="256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57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58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59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0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1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2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3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4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5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6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7"/>
        </pc:sldMkLst>
      </pc:sldChg>
      <pc:sldChg chg="setBg modNotes">
        <pc:chgData name="N.Miah" userId="26ea41ce-83f5-4c45-968a-e4c922ed9ca7" providerId="ADAL" clId="{23682D4E-5E4B-4051-9EEF-558D9F7DE577}" dt="2026-07-08T09:54:11.784" v="5"/>
        <pc:sldMkLst>
          <pc:docMk/>
          <pc:sldMk cId="0" sldId="268"/>
        </pc:sldMkLst>
      </pc:sldChg>
      <pc:sldMasterChg chg="setBg modSldLayout">
        <pc:chgData name="N.Miah" userId="26ea41ce-83f5-4c45-968a-e4c922ed9ca7" providerId="ADAL" clId="{23682D4E-5E4B-4051-9EEF-558D9F7DE577}" dt="2026-07-08T09:54:11.784" v="5"/>
        <pc:sldMasterMkLst>
          <pc:docMk/>
          <pc:sldMasterMk cId="0" sldId="2147483659"/>
        </pc:sldMasterMkLst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.Miah" userId="26ea41ce-83f5-4c45-968a-e4c922ed9ca7" providerId="ADAL" clId="{23682D4E-5E4B-4051-9EEF-558D9F7DE577}" dt="2026-07-08T09:54:11.784" v="5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a4e1dd3daebe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a4e1dd3daebe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6a4e1dd5718a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6a4e1dd5718a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6a4e1dd57206c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6a4e1dd57206c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6a4e1dd5729c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6a4e1dd5729c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6a4e1dd58a8a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6a4e1dd58a8a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6a4e1dd42b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6a4e1dd42b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6a4e1dd453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6a4e1dd453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6a4e1dd49d0de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6a4e1dd49d0de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6a4e1dd4d0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6a4e1dd4d0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6a4e1dd5047fa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6a4e1dd5047fa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6a4e1dd504c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6a4e1dd504c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6a4e1dd5052b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6a4e1dd5052b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6a4e1dd53781c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6a4e1dd53781c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531620"/>
            <a:ext cx="3829200" cy="12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Mastering Maths in GCSE Science</a:t>
            </a:r>
            <a:endParaRPr sz="324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14900" y="2697480"/>
            <a:ext cx="38292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Essential skills for succeeding in Biology, Chemistry, and Physics.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Unit Match-Up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0" name="Google Shape;150;p22"/>
          <p:cNvSpPr txBox="1"/>
          <p:nvPr/>
        </p:nvSpPr>
        <p:spPr>
          <a:xfrm>
            <a:off x="285750" y="11430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685800" y="11430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Centimetres to Millimetres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2" name="Google Shape;152;p22"/>
          <p:cNvSpPr txBox="1"/>
          <p:nvPr/>
        </p:nvSpPr>
        <p:spPr>
          <a:xfrm>
            <a:off x="285750" y="20574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3" name="Google Shape;153;p22"/>
          <p:cNvSpPr txBox="1"/>
          <p:nvPr/>
        </p:nvSpPr>
        <p:spPr>
          <a:xfrm>
            <a:off x="685800" y="20574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Metres to Centimetres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285750" y="29718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3.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685800" y="29718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Kilograms to Grams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6" name="Google Shape;156;p22"/>
          <p:cNvSpPr txBox="1"/>
          <p:nvPr/>
        </p:nvSpPr>
        <p:spPr>
          <a:xfrm>
            <a:off x="285750" y="38862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4.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7" name="Google Shape;157;p22"/>
          <p:cNvSpPr txBox="1"/>
          <p:nvPr/>
        </p:nvSpPr>
        <p:spPr>
          <a:xfrm>
            <a:off x="685800" y="38862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Minutes to Seconds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3429000" y="11430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9" name="Google Shape;159;p22"/>
          <p:cNvSpPr txBox="1"/>
          <p:nvPr/>
        </p:nvSpPr>
        <p:spPr>
          <a:xfrm>
            <a:off x="3829050" y="11430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100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0" name="Google Shape;160;p22"/>
          <p:cNvSpPr txBox="1"/>
          <p:nvPr/>
        </p:nvSpPr>
        <p:spPr>
          <a:xfrm>
            <a:off x="3429000" y="20574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3829050" y="20574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10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3429000" y="29718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3829050" y="29718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60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3429000" y="38862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3829050" y="38862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1,000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Unit Match-Up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✅​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>
            <a:off x="285750" y="11430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685800" y="11430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Centimetres to Millimetres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285750" y="20574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685800" y="20574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Metres to Centimetres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285750" y="29718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3.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685800" y="29718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Kilograms to Grams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285750" y="38862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4.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9" name="Google Shape;179;p23"/>
          <p:cNvSpPr txBox="1"/>
          <p:nvPr/>
        </p:nvSpPr>
        <p:spPr>
          <a:xfrm>
            <a:off x="685800" y="3886200"/>
            <a:ext cx="2286000" cy="617100"/>
          </a:xfrm>
          <a:prstGeom prst="rect">
            <a:avLst/>
          </a:prstGeom>
          <a:solidFill>
            <a:srgbClr val="F4F9FC"/>
          </a:solidFill>
          <a:ln w="3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Minutes to Seconds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3429000" y="11430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1" name="Google Shape;181;p23"/>
          <p:cNvSpPr txBox="1"/>
          <p:nvPr/>
        </p:nvSpPr>
        <p:spPr>
          <a:xfrm>
            <a:off x="3829050" y="11430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10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3429000" y="20574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3829050" y="20574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100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3429000" y="29718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3829050" y="29718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1,000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6" name="Google Shape;186;p23"/>
          <p:cNvSpPr txBox="1"/>
          <p:nvPr/>
        </p:nvSpPr>
        <p:spPr>
          <a:xfrm>
            <a:off x="3429000" y="3886200"/>
            <a:ext cx="525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c)</a:t>
            </a:r>
            <a:endParaRPr sz="180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7" name="Google Shape;187;p23"/>
          <p:cNvSpPr txBox="1"/>
          <p:nvPr/>
        </p:nvSpPr>
        <p:spPr>
          <a:xfrm>
            <a:off x="3829050" y="3886200"/>
            <a:ext cx="5143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Multiply by 60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9490" y="-9144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Final Skills Check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285750" y="114300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Question 1: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 cell has an actual size of 0.02mm. What is this in micrometres (μm)?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285750" y="228600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Question 2: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Calculate the density of a 100g block with a volume of 20cm³.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6" name="Google Shape;196;p24"/>
          <p:cNvSpPr txBox="1"/>
          <p:nvPr/>
        </p:nvSpPr>
        <p:spPr>
          <a:xfrm>
            <a:off x="285750" y="342900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Question 3: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If Speed = Distance ÷ Time, how do you calculate Time?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7" name="Google Shape;197;p24"/>
          <p:cNvSpPr txBox="1"/>
          <p:nvPr/>
        </p:nvSpPr>
        <p:spPr>
          <a:xfrm>
            <a:off x="4743450" y="4389120"/>
            <a:ext cx="3966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Answers on the next slide...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Final Skills Check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3" name="Google Shape;203;p25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✅​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4" name="Google Shape;204;p25"/>
          <p:cNvSpPr txBox="1"/>
          <p:nvPr/>
        </p:nvSpPr>
        <p:spPr>
          <a:xfrm>
            <a:off x="285750" y="114300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 1: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20μm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5" name="Google Shape;205;p25"/>
          <p:cNvSpPr txBox="1"/>
          <p:nvPr/>
        </p:nvSpPr>
        <p:spPr>
          <a:xfrm>
            <a:off x="285750" y="228600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 2: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5g/cm³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285750" y="342900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 3:</a:t>
            </a:r>
            <a:endParaRPr sz="16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Time = Distance ÷ Speed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Learning Objectives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286250" y="788670"/>
            <a:ext cx="4572000" cy="9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By the end of this session, you will be able to: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Rearrange equations using the formula triangle method.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Convert between different units of measurement.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Use the magnification and density formulas correctly in exam scenarios.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954" y="1474470"/>
            <a:ext cx="2706501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4464" y="902970"/>
            <a:ext cx="2706501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0544" y="1474470"/>
            <a:ext cx="2706501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Key Vocabulary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85750" y="3303270"/>
            <a:ext cx="2709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Magnitude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size or extent of something, represented by a numerical value.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3223260" y="2731770"/>
            <a:ext cx="2709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Variable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 factor that can be changed, controlled, or measured in an experiment.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6149340" y="3303270"/>
            <a:ext cx="2709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Standard Form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ct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 way of writing very large or small numbers using powers of 10.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/>
          <p:nvPr/>
        </p:nvSpPr>
        <p:spPr>
          <a:xfrm>
            <a:off x="285750" y="3040380"/>
            <a:ext cx="4572000" cy="1326000"/>
          </a:xfrm>
          <a:prstGeom prst="roundRect">
            <a:avLst>
              <a:gd name="adj" fmla="val 16667"/>
            </a:avLst>
          </a:prstGeom>
          <a:solidFill>
            <a:srgbClr val="FAEFDA"/>
          </a:solidFill>
          <a:ln w="12700" cap="flat" cmpd="sng">
            <a:solidFill>
              <a:srgbClr val="573B06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308610" y="309753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573B06"/>
                </a:solidFill>
              </a:rPr>
              <a:t>🔑</a:t>
            </a:r>
            <a:endParaRPr sz="2160">
              <a:solidFill>
                <a:srgbClr val="573B06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Why do Scientists need Maths?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285750" y="788670"/>
            <a:ext cx="4572000" cy="27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Language of Science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Did you know over 30% of GCSE Physics marks are for maths? In Chemistry and Biology, it's 20% and 10%.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Without maths, we couldn't predict stopping distances, medicine doses, or bacterial growth.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765810" y="3063240"/>
            <a:ext cx="39777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440" b="1">
                <a:solidFill>
                  <a:srgbClr val="573B06"/>
                </a:solidFill>
                <a:latin typeface="Lexend"/>
                <a:ea typeface="Lexend"/>
                <a:cs typeface="Lexend"/>
                <a:sym typeface="Lexend"/>
              </a:rPr>
              <a:t>Key point</a:t>
            </a:r>
            <a:endParaRPr sz="1440" b="1">
              <a:solidFill>
                <a:srgbClr val="573B0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573B06"/>
                </a:solidFill>
                <a:latin typeface="Lexend"/>
                <a:ea typeface="Lexend"/>
                <a:cs typeface="Lexend"/>
                <a:sym typeface="Lexend"/>
              </a:rPr>
              <a:t>Calculators are allowed in all GCSE science exams. Know how to use yours before the big day!</a:t>
            </a:r>
            <a:endParaRPr sz="1620">
              <a:solidFill>
                <a:srgbClr val="573B0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2777490"/>
            <a:ext cx="4194810" cy="208026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/>
          <p:nvPr/>
        </p:nvSpPr>
        <p:spPr>
          <a:xfrm>
            <a:off x="4652010" y="1588770"/>
            <a:ext cx="4194900" cy="1086000"/>
          </a:xfrm>
          <a:prstGeom prst="roundRect">
            <a:avLst>
              <a:gd name="adj" fmla="val 16667"/>
            </a:avLst>
          </a:prstGeom>
          <a:solidFill>
            <a:srgbClr val="E1F6EF"/>
          </a:solidFill>
          <a:ln w="12700" cap="flat" cmpd="sng">
            <a:solidFill>
              <a:srgbClr val="084D36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7"/>
          <p:cNvSpPr txBox="1"/>
          <p:nvPr/>
        </p:nvSpPr>
        <p:spPr>
          <a:xfrm>
            <a:off x="4674870" y="164592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Art of Rearranging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85750" y="788670"/>
            <a:ext cx="85725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Science problems provide two values to find a third. Master formula rearrangement.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285750" y="1588770"/>
            <a:ext cx="4194900" cy="12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Density Formula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Density (ρ) = m ÷ V | m = ρ × V | V = m ÷ ρ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5132070" y="1611630"/>
            <a:ext cx="36006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440" b="1">
                <a:solidFill>
                  <a:srgbClr val="084D36"/>
                </a:solidFill>
                <a:latin typeface="Lexend"/>
                <a:ea typeface="Lexend"/>
                <a:cs typeface="Lexend"/>
                <a:sym typeface="Lexend"/>
              </a:rPr>
              <a:t>Example</a:t>
            </a:r>
            <a:endParaRPr sz="1440" b="1">
              <a:solidFill>
                <a:srgbClr val="084D3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84D36"/>
                </a:solidFill>
                <a:latin typeface="Lexend"/>
                <a:ea typeface="Lexend"/>
                <a:cs typeface="Lexend"/>
                <a:sym typeface="Lexend"/>
              </a:rPr>
              <a:t>Object: 200g, 50cm³. Density = 200 ÷ 50 = 4g/cm³.</a:t>
            </a:r>
            <a:endParaRPr sz="1620">
              <a:solidFill>
                <a:srgbClr val="084D3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Rearranging Practice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285750" y="8572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If Weight = Mass × Gravitational Field Strength (W = m × g), which equation correctly finds Mass?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 = W × g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5" name="Google Shape;105;p18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 = W + g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3.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 = g ÷ W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4.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 = W ÷ g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6160770" y="308610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Answers on the next slide...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Rearranging Practice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285750" y="8572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If Weight = Mass × Gravitational Field Strength (W = m × g), which equation correctly finds Mass?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 = W × g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2.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 = W + g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3.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 = g ÷ W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5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4.</a:t>
            </a:r>
            <a:endParaRPr sz="252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w="45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" marR="1143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 b="1">
                <a:solidFill>
                  <a:srgbClr val="2C6E49"/>
                </a:solidFill>
                <a:latin typeface="Lexend"/>
                <a:ea typeface="Lexend"/>
                <a:cs typeface="Lexend"/>
                <a:sym typeface="Lexend"/>
              </a:rPr>
              <a:t>m = W ÷ g</a:t>
            </a:r>
            <a:endParaRPr sz="1620" b="1">
              <a:solidFill>
                <a:srgbClr val="2C6E49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8515350" y="428625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👍​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✅​</a:t>
            </a:r>
            <a:endParaRPr sz="360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/>
          <p:nvPr/>
        </p:nvSpPr>
        <p:spPr>
          <a:xfrm>
            <a:off x="4286250" y="3509010"/>
            <a:ext cx="4572000" cy="1326000"/>
          </a:xfrm>
          <a:prstGeom prst="roundRect">
            <a:avLst>
              <a:gd name="adj" fmla="val 16667"/>
            </a:avLst>
          </a:prstGeom>
          <a:solidFill>
            <a:srgbClr val="FCEBEB"/>
          </a:solidFill>
          <a:ln w="12700" cap="flat" cmpd="sng">
            <a:solidFill>
              <a:srgbClr val="460606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0"/>
          <p:cNvSpPr txBox="1"/>
          <p:nvPr/>
        </p:nvSpPr>
        <p:spPr>
          <a:xfrm>
            <a:off x="4309110" y="356616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460606"/>
                </a:solidFill>
              </a:rPr>
              <a:t>⚠️</a:t>
            </a:r>
            <a:endParaRPr sz="2160">
              <a:solidFill>
                <a:srgbClr val="460606"/>
              </a:solidFill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Mastering Units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4286250" y="788670"/>
            <a:ext cx="4572000" cy="16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Units are exam traps. Convert values to match formula requirements before calculating.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Common Conversions: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36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 km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= 1,000 m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 m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= 100 cm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 cm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= 10 mm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18288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40F0F"/>
              </a:buClr>
              <a:buSzPts val="1620"/>
              <a:buFont typeface="Lexend"/>
              <a:buChar char="●"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 min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= 60 s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4766310" y="3531870"/>
            <a:ext cx="39777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440" b="1">
                <a:solidFill>
                  <a:srgbClr val="460606"/>
                </a:solidFill>
                <a:latin typeface="Lexend"/>
                <a:ea typeface="Lexend"/>
                <a:cs typeface="Lexend"/>
                <a:sym typeface="Lexend"/>
              </a:rPr>
              <a:t>Watch out</a:t>
            </a:r>
            <a:endParaRPr sz="1440" b="1">
              <a:solidFill>
                <a:srgbClr val="46060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460606"/>
                </a:solidFill>
                <a:latin typeface="Lexend"/>
                <a:ea typeface="Lexend"/>
                <a:cs typeface="Lexend"/>
                <a:sym typeface="Lexend"/>
              </a:rPr>
              <a:t>Check units before calculating. Convert if they don't match the required answer unit.</a:t>
            </a:r>
            <a:endParaRPr sz="1620">
              <a:solidFill>
                <a:srgbClr val="46060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00" y="788670"/>
            <a:ext cx="3829050" cy="406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/>
        </p:nvSpPr>
        <p:spPr>
          <a:xfrm>
            <a:off x="285750" y="171450"/>
            <a:ext cx="85725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8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Magnification in Biology</a:t>
            </a:r>
            <a:endParaRPr sz="28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285750" y="788670"/>
            <a:ext cx="4572000" cy="27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When looking at cells, we use the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 AM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 triangle: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I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mage Size =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ctual Size × </a:t>
            </a:r>
            <a:r>
              <a:rPr lang="en" sz="162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M</a:t>
            </a: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agnification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The Golden Rule</a:t>
            </a:r>
            <a:endParaRPr sz="216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Ensure the Image Size and Actual Size are in the same units (usually micrometres μm) before dividing.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4" name="Google Shape;144;p21"/>
          <p:cNvSpPr txBox="1"/>
          <p:nvPr/>
        </p:nvSpPr>
        <p:spPr>
          <a:xfrm>
            <a:off x="285750" y="3108960"/>
            <a:ext cx="45720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980" b="1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Unit Fact:</a:t>
            </a:r>
            <a:endParaRPr sz="1980" b="1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040F0F"/>
                </a:solidFill>
                <a:latin typeface="Lexend"/>
                <a:ea typeface="Lexend"/>
                <a:cs typeface="Lexend"/>
                <a:sym typeface="Lexend"/>
              </a:rPr>
              <a:t>1 mm = 1,000 μm</a:t>
            </a:r>
            <a:endParaRPr sz="1620">
              <a:solidFill>
                <a:srgbClr val="040F0F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750F47DE48D344AAB37F9BD5865A60" ma:contentTypeVersion="3" ma:contentTypeDescription="Create a new document." ma:contentTypeScope="" ma:versionID="1b241a4484963f771829fe6bf633b3fe">
  <xsd:schema xmlns:xsd="http://www.w3.org/2001/XMLSchema" xmlns:xs="http://www.w3.org/2001/XMLSchema" xmlns:p="http://schemas.microsoft.com/office/2006/metadata/properties" xmlns:ns2="5f404792-a5eb-49dd-8f6a-5824eac6611a" targetNamespace="http://schemas.microsoft.com/office/2006/metadata/properties" ma:root="true" ma:fieldsID="4fcf6419ee08a9e6dae858064dd5d222" ns2:_="">
    <xsd:import namespace="5f404792-a5eb-49dd-8f6a-5824eac66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04792-a5eb-49dd-8f6a-5824eac66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2B8C8B-19CD-49B2-B78C-E8F6074287D2}"/>
</file>

<file path=customXml/itemProps2.xml><?xml version="1.0" encoding="utf-8"?>
<ds:datastoreItem xmlns:ds="http://schemas.openxmlformats.org/officeDocument/2006/customXml" ds:itemID="{F06B1B8B-0EE8-44CD-B204-E6BDD665C739}"/>
</file>

<file path=customXml/itemProps3.xml><?xml version="1.0" encoding="utf-8"?>
<ds:datastoreItem xmlns:ds="http://schemas.openxmlformats.org/officeDocument/2006/customXml" ds:itemID="{7612BD11-8E0F-4F1A-9179-18BC8630A8D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Microsoft Office PowerPoint</Application>
  <PresentationFormat>On-screen Show (16:9)</PresentationFormat>
  <Paragraphs>119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Lexend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N.Miah</cp:lastModifiedBy>
  <cp:revision>1</cp:revision>
  <dcterms:modified xsi:type="dcterms:W3CDTF">2026-07-08T09:54:13Z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0x010100F9750F47DE48D344AAB37F9BD5865A60</vt:lpwstr>
  </property>
</Properties>
</file>