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embeddedFontLst>
    <p:embeddedFont>
      <p:font typeface="Lexend" panose="020B0604020202020204" charset="0"/>
      <p:regular r:id="rId15"/>
      <p:bold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D7E967-BF2C-4EB5-A47B-5AA409B158DE}" v="3" dt="2026-07-08T09:53:37.9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114"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Miah" userId="26ea41ce-83f5-4c45-968a-e4c922ed9ca7" providerId="ADAL" clId="{23682D4E-5E4B-4051-9EEF-558D9F7DE577}"/>
    <pc:docChg chg="modSld modMainMaster">
      <pc:chgData name="N.Miah" userId="26ea41ce-83f5-4c45-968a-e4c922ed9ca7" providerId="ADAL" clId="{23682D4E-5E4B-4051-9EEF-558D9F7DE577}" dt="2026-07-08T09:53:37.944" v="2"/>
      <pc:docMkLst>
        <pc:docMk/>
      </pc:docMkLst>
      <pc:sldChg chg="setBg modNotes">
        <pc:chgData name="N.Miah" userId="26ea41ce-83f5-4c45-968a-e4c922ed9ca7" providerId="ADAL" clId="{23682D4E-5E4B-4051-9EEF-558D9F7DE577}" dt="2026-07-08T09:53:37.944" v="2"/>
        <pc:sldMkLst>
          <pc:docMk/>
          <pc:sldMk cId="0" sldId="256"/>
        </pc:sldMkLst>
      </pc:sldChg>
      <pc:sldChg chg="setBg modNotes">
        <pc:chgData name="N.Miah" userId="26ea41ce-83f5-4c45-968a-e4c922ed9ca7" providerId="ADAL" clId="{23682D4E-5E4B-4051-9EEF-558D9F7DE577}" dt="2026-07-08T09:53:37.944" v="2"/>
        <pc:sldMkLst>
          <pc:docMk/>
          <pc:sldMk cId="0" sldId="257"/>
        </pc:sldMkLst>
      </pc:sldChg>
      <pc:sldChg chg="setBg modNotes">
        <pc:chgData name="N.Miah" userId="26ea41ce-83f5-4c45-968a-e4c922ed9ca7" providerId="ADAL" clId="{23682D4E-5E4B-4051-9EEF-558D9F7DE577}" dt="2026-07-08T09:53:37.944" v="2"/>
        <pc:sldMkLst>
          <pc:docMk/>
          <pc:sldMk cId="0" sldId="258"/>
        </pc:sldMkLst>
      </pc:sldChg>
      <pc:sldChg chg="setBg modNotes">
        <pc:chgData name="N.Miah" userId="26ea41ce-83f5-4c45-968a-e4c922ed9ca7" providerId="ADAL" clId="{23682D4E-5E4B-4051-9EEF-558D9F7DE577}" dt="2026-07-08T09:53:37.944" v="2"/>
        <pc:sldMkLst>
          <pc:docMk/>
          <pc:sldMk cId="0" sldId="259"/>
        </pc:sldMkLst>
      </pc:sldChg>
      <pc:sldChg chg="setBg modNotes">
        <pc:chgData name="N.Miah" userId="26ea41ce-83f5-4c45-968a-e4c922ed9ca7" providerId="ADAL" clId="{23682D4E-5E4B-4051-9EEF-558D9F7DE577}" dt="2026-07-08T09:53:37.944" v="2"/>
        <pc:sldMkLst>
          <pc:docMk/>
          <pc:sldMk cId="0" sldId="260"/>
        </pc:sldMkLst>
      </pc:sldChg>
      <pc:sldChg chg="setBg modNotes">
        <pc:chgData name="N.Miah" userId="26ea41ce-83f5-4c45-968a-e4c922ed9ca7" providerId="ADAL" clId="{23682D4E-5E4B-4051-9EEF-558D9F7DE577}" dt="2026-07-08T09:53:37.944" v="2"/>
        <pc:sldMkLst>
          <pc:docMk/>
          <pc:sldMk cId="0" sldId="261"/>
        </pc:sldMkLst>
      </pc:sldChg>
      <pc:sldChg chg="setBg modNotes">
        <pc:chgData name="N.Miah" userId="26ea41ce-83f5-4c45-968a-e4c922ed9ca7" providerId="ADAL" clId="{23682D4E-5E4B-4051-9EEF-558D9F7DE577}" dt="2026-07-08T09:53:37.944" v="2"/>
        <pc:sldMkLst>
          <pc:docMk/>
          <pc:sldMk cId="0" sldId="262"/>
        </pc:sldMkLst>
      </pc:sldChg>
      <pc:sldChg chg="setBg modNotes">
        <pc:chgData name="N.Miah" userId="26ea41ce-83f5-4c45-968a-e4c922ed9ca7" providerId="ADAL" clId="{23682D4E-5E4B-4051-9EEF-558D9F7DE577}" dt="2026-07-08T09:53:37.944" v="2"/>
        <pc:sldMkLst>
          <pc:docMk/>
          <pc:sldMk cId="0" sldId="263"/>
        </pc:sldMkLst>
      </pc:sldChg>
      <pc:sldChg chg="setBg modNotes">
        <pc:chgData name="N.Miah" userId="26ea41ce-83f5-4c45-968a-e4c922ed9ca7" providerId="ADAL" clId="{23682D4E-5E4B-4051-9EEF-558D9F7DE577}" dt="2026-07-08T09:53:37.944" v="2"/>
        <pc:sldMkLst>
          <pc:docMk/>
          <pc:sldMk cId="0" sldId="264"/>
        </pc:sldMkLst>
      </pc:sldChg>
      <pc:sldChg chg="setBg modNotes">
        <pc:chgData name="N.Miah" userId="26ea41ce-83f5-4c45-968a-e4c922ed9ca7" providerId="ADAL" clId="{23682D4E-5E4B-4051-9EEF-558D9F7DE577}" dt="2026-07-08T09:53:37.944" v="2"/>
        <pc:sldMkLst>
          <pc:docMk/>
          <pc:sldMk cId="0" sldId="265"/>
        </pc:sldMkLst>
      </pc:sldChg>
      <pc:sldChg chg="setBg modNotes">
        <pc:chgData name="N.Miah" userId="26ea41ce-83f5-4c45-968a-e4c922ed9ca7" providerId="ADAL" clId="{23682D4E-5E4B-4051-9EEF-558D9F7DE577}" dt="2026-07-08T09:53:37.944" v="2"/>
        <pc:sldMkLst>
          <pc:docMk/>
          <pc:sldMk cId="0" sldId="266"/>
        </pc:sldMkLst>
      </pc:sldChg>
      <pc:sldChg chg="setBg modNotes">
        <pc:chgData name="N.Miah" userId="26ea41ce-83f5-4c45-968a-e4c922ed9ca7" providerId="ADAL" clId="{23682D4E-5E4B-4051-9EEF-558D9F7DE577}" dt="2026-07-08T09:53:37.944" v="2"/>
        <pc:sldMkLst>
          <pc:docMk/>
          <pc:sldMk cId="0" sldId="267"/>
        </pc:sldMkLst>
      </pc:sldChg>
      <pc:sldMasterChg chg="setBg modSldLayout">
        <pc:chgData name="N.Miah" userId="26ea41ce-83f5-4c45-968a-e4c922ed9ca7" providerId="ADAL" clId="{23682D4E-5E4B-4051-9EEF-558D9F7DE577}" dt="2026-07-08T09:53:37.944" v="2"/>
        <pc:sldMasterMkLst>
          <pc:docMk/>
          <pc:sldMasterMk cId="0" sldId="2147483659"/>
        </pc:sldMasterMkLst>
        <pc:sldLayoutChg chg="setBg">
          <pc:chgData name="N.Miah" userId="26ea41ce-83f5-4c45-968a-e4c922ed9ca7" providerId="ADAL" clId="{23682D4E-5E4B-4051-9EEF-558D9F7DE577}" dt="2026-07-08T09:53:37.944" v="2"/>
          <pc:sldLayoutMkLst>
            <pc:docMk/>
            <pc:sldMasterMk cId="0" sldId="2147483659"/>
            <pc:sldLayoutMk cId="0" sldId="2147483648"/>
          </pc:sldLayoutMkLst>
        </pc:sldLayoutChg>
        <pc:sldLayoutChg chg="setBg">
          <pc:chgData name="N.Miah" userId="26ea41ce-83f5-4c45-968a-e4c922ed9ca7" providerId="ADAL" clId="{23682D4E-5E4B-4051-9EEF-558D9F7DE577}" dt="2026-07-08T09:53:37.944" v="2"/>
          <pc:sldLayoutMkLst>
            <pc:docMk/>
            <pc:sldMasterMk cId="0" sldId="2147483659"/>
            <pc:sldLayoutMk cId="0" sldId="2147483649"/>
          </pc:sldLayoutMkLst>
        </pc:sldLayoutChg>
        <pc:sldLayoutChg chg="setBg">
          <pc:chgData name="N.Miah" userId="26ea41ce-83f5-4c45-968a-e4c922ed9ca7" providerId="ADAL" clId="{23682D4E-5E4B-4051-9EEF-558D9F7DE577}" dt="2026-07-08T09:53:37.944" v="2"/>
          <pc:sldLayoutMkLst>
            <pc:docMk/>
            <pc:sldMasterMk cId="0" sldId="2147483659"/>
            <pc:sldLayoutMk cId="0" sldId="2147483650"/>
          </pc:sldLayoutMkLst>
        </pc:sldLayoutChg>
        <pc:sldLayoutChg chg="setBg">
          <pc:chgData name="N.Miah" userId="26ea41ce-83f5-4c45-968a-e4c922ed9ca7" providerId="ADAL" clId="{23682D4E-5E4B-4051-9EEF-558D9F7DE577}" dt="2026-07-08T09:53:37.944" v="2"/>
          <pc:sldLayoutMkLst>
            <pc:docMk/>
            <pc:sldMasterMk cId="0" sldId="2147483659"/>
            <pc:sldLayoutMk cId="0" sldId="2147483651"/>
          </pc:sldLayoutMkLst>
        </pc:sldLayoutChg>
        <pc:sldLayoutChg chg="setBg">
          <pc:chgData name="N.Miah" userId="26ea41ce-83f5-4c45-968a-e4c922ed9ca7" providerId="ADAL" clId="{23682D4E-5E4B-4051-9EEF-558D9F7DE577}" dt="2026-07-08T09:53:37.944" v="2"/>
          <pc:sldLayoutMkLst>
            <pc:docMk/>
            <pc:sldMasterMk cId="0" sldId="2147483659"/>
            <pc:sldLayoutMk cId="0" sldId="2147483652"/>
          </pc:sldLayoutMkLst>
        </pc:sldLayoutChg>
        <pc:sldLayoutChg chg="setBg">
          <pc:chgData name="N.Miah" userId="26ea41ce-83f5-4c45-968a-e4c922ed9ca7" providerId="ADAL" clId="{23682D4E-5E4B-4051-9EEF-558D9F7DE577}" dt="2026-07-08T09:53:37.944" v="2"/>
          <pc:sldLayoutMkLst>
            <pc:docMk/>
            <pc:sldMasterMk cId="0" sldId="2147483659"/>
            <pc:sldLayoutMk cId="0" sldId="2147483653"/>
          </pc:sldLayoutMkLst>
        </pc:sldLayoutChg>
        <pc:sldLayoutChg chg="setBg">
          <pc:chgData name="N.Miah" userId="26ea41ce-83f5-4c45-968a-e4c922ed9ca7" providerId="ADAL" clId="{23682D4E-5E4B-4051-9EEF-558D9F7DE577}" dt="2026-07-08T09:53:37.944" v="2"/>
          <pc:sldLayoutMkLst>
            <pc:docMk/>
            <pc:sldMasterMk cId="0" sldId="2147483659"/>
            <pc:sldLayoutMk cId="0" sldId="2147483654"/>
          </pc:sldLayoutMkLst>
        </pc:sldLayoutChg>
        <pc:sldLayoutChg chg="setBg">
          <pc:chgData name="N.Miah" userId="26ea41ce-83f5-4c45-968a-e4c922ed9ca7" providerId="ADAL" clId="{23682D4E-5E4B-4051-9EEF-558D9F7DE577}" dt="2026-07-08T09:53:37.944" v="2"/>
          <pc:sldLayoutMkLst>
            <pc:docMk/>
            <pc:sldMasterMk cId="0" sldId="2147483659"/>
            <pc:sldLayoutMk cId="0" sldId="2147483655"/>
          </pc:sldLayoutMkLst>
        </pc:sldLayoutChg>
        <pc:sldLayoutChg chg="setBg">
          <pc:chgData name="N.Miah" userId="26ea41ce-83f5-4c45-968a-e4c922ed9ca7" providerId="ADAL" clId="{23682D4E-5E4B-4051-9EEF-558D9F7DE577}" dt="2026-07-08T09:53:37.944" v="2"/>
          <pc:sldLayoutMkLst>
            <pc:docMk/>
            <pc:sldMasterMk cId="0" sldId="2147483659"/>
            <pc:sldLayoutMk cId="0" sldId="2147483656"/>
          </pc:sldLayoutMkLst>
        </pc:sldLayoutChg>
        <pc:sldLayoutChg chg="setBg">
          <pc:chgData name="N.Miah" userId="26ea41ce-83f5-4c45-968a-e4c922ed9ca7" providerId="ADAL" clId="{23682D4E-5E4B-4051-9EEF-558D9F7DE577}" dt="2026-07-08T09:53:37.944" v="2"/>
          <pc:sldLayoutMkLst>
            <pc:docMk/>
            <pc:sldMasterMk cId="0" sldId="2147483659"/>
            <pc:sldLayoutMk cId="0" sldId="2147483657"/>
          </pc:sldLayoutMkLst>
        </pc:sldLayoutChg>
        <pc:sldLayoutChg chg="setBg">
          <pc:chgData name="N.Miah" userId="26ea41ce-83f5-4c45-968a-e4c922ed9ca7" providerId="ADAL" clId="{23682D4E-5E4B-4051-9EEF-558D9F7DE577}" dt="2026-07-08T09:53:37.944" v="2"/>
          <pc:sldLayoutMkLst>
            <pc:docMk/>
            <pc:sldMasterMk cId="0" sldId="2147483659"/>
            <pc:sldLayoutMk cId="0" sldId="2147483658"/>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6a4ce00934bb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6a4ce00934bb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6a4ce00b35be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6a4ce00b35be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6a4ce00b36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6a4ce00b36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6a4ce00b367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6a4ce00b367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6a4ce009b1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6a4ce009b1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6a4ce009e7f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6a4ce009e7f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6a4ce00a2065a: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6a4ce00a2065a: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6a4ce00a8e8ac: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6a4ce00a8e8ac: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6a4ce00aacfd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6a4ce00aacfd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6a4ce00b0a1e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6a4ce00b0a1e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6a4ce00b0a9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6a4ce00b0a9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6a4ce00b0b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6a4ce00b0b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10.jp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260" y="742950"/>
            <a:ext cx="3657600" cy="3657600"/>
          </a:xfrm>
          <a:prstGeom prst="rect">
            <a:avLst/>
          </a:prstGeom>
          <a:noFill/>
          <a:ln>
            <a:noFill/>
          </a:ln>
        </p:spPr>
      </p:pic>
      <p:sp>
        <p:nvSpPr>
          <p:cNvPr id="55" name="Google Shape;55;p13"/>
          <p:cNvSpPr txBox="1"/>
          <p:nvPr/>
        </p:nvSpPr>
        <p:spPr>
          <a:xfrm>
            <a:off x="4914900" y="1405890"/>
            <a:ext cx="3829200" cy="12435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3240" b="1">
                <a:solidFill>
                  <a:srgbClr val="040F0F"/>
                </a:solidFill>
                <a:latin typeface="Lexend"/>
                <a:ea typeface="Lexend"/>
                <a:cs typeface="Lexend"/>
                <a:sym typeface="Lexend"/>
              </a:rPr>
              <a:t>Scientific Variables and Data</a:t>
            </a:r>
            <a:endParaRPr sz="3240" b="1">
              <a:solidFill>
                <a:srgbClr val="040F0F"/>
              </a:solidFill>
              <a:latin typeface="Lexend"/>
              <a:ea typeface="Lexend"/>
              <a:cs typeface="Lexend"/>
              <a:sym typeface="Lexend"/>
            </a:endParaRPr>
          </a:p>
        </p:txBody>
      </p:sp>
      <p:sp>
        <p:nvSpPr>
          <p:cNvPr id="56" name="Google Shape;56;p13"/>
          <p:cNvSpPr txBox="1"/>
          <p:nvPr/>
        </p:nvSpPr>
        <p:spPr>
          <a:xfrm>
            <a:off x="4914900" y="3063240"/>
            <a:ext cx="3829200" cy="379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Lexend"/>
                <a:ea typeface="Lexend"/>
                <a:cs typeface="Lexend"/>
                <a:sym typeface="Lexend"/>
              </a:rPr>
              <a:t>Mastering How Science Works</a:t>
            </a:r>
            <a:endParaRPr sz="1620">
              <a:solidFill>
                <a:srgbClr val="040F0F"/>
              </a:solidFill>
              <a:latin typeface="Lexend"/>
              <a:ea typeface="Lexend"/>
              <a:cs typeface="Lexend"/>
              <a:sym typeface="Lexen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2"/>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b="1">
                <a:solidFill>
                  <a:srgbClr val="040F0F"/>
                </a:solidFill>
                <a:latin typeface="Lexend"/>
                <a:ea typeface="Lexend"/>
                <a:cs typeface="Lexend"/>
                <a:sym typeface="Lexend"/>
              </a:rPr>
              <a:t>Graph Selection Check</a:t>
            </a:r>
            <a:endParaRPr sz="2880" b="1">
              <a:solidFill>
                <a:srgbClr val="040F0F"/>
              </a:solidFill>
              <a:latin typeface="Lexend"/>
              <a:ea typeface="Lexend"/>
              <a:cs typeface="Lexend"/>
              <a:sym typeface="Lexend"/>
            </a:endParaRPr>
          </a:p>
        </p:txBody>
      </p:sp>
      <p:sp>
        <p:nvSpPr>
          <p:cNvPr id="171" name="Google Shape;171;p22"/>
          <p:cNvSpPr txBox="1"/>
          <p:nvPr/>
        </p:nvSpPr>
        <p:spPr>
          <a:xfrm>
            <a:off x="285750" y="857250"/>
            <a:ext cx="8572500" cy="667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Lexend"/>
                <a:ea typeface="Lexend"/>
                <a:cs typeface="Lexend"/>
                <a:sym typeface="Lexend"/>
              </a:rPr>
              <a:t>Which graph should you use to show how the type of battery affects the brightness of a bulb?</a:t>
            </a:r>
            <a:endParaRPr sz="1620">
              <a:solidFill>
                <a:srgbClr val="040F0F"/>
              </a:solidFill>
              <a:latin typeface="Lexend"/>
              <a:ea typeface="Lexend"/>
              <a:cs typeface="Lexend"/>
              <a:sym typeface="Lexend"/>
            </a:endParaRPr>
          </a:p>
        </p:txBody>
      </p:sp>
      <p:sp>
        <p:nvSpPr>
          <p:cNvPr id="172" name="Google Shape;172;p22"/>
          <p:cNvSpPr txBox="1"/>
          <p:nvPr/>
        </p:nvSpPr>
        <p:spPr>
          <a:xfrm>
            <a:off x="285750" y="1657350"/>
            <a:ext cx="525900" cy="685800"/>
          </a:xfrm>
          <a:prstGeom prst="rect">
            <a:avLst/>
          </a:prstGeom>
          <a:noFill/>
          <a:ln>
            <a:noFill/>
          </a:ln>
        </p:spPr>
        <p:txBody>
          <a:bodyPr spcFirstLastPara="1" wrap="square" lIns="91425" tIns="91425" rIns="91425" bIns="91425" anchor="ctr" anchorCtr="0">
            <a:noAutofit/>
          </a:bodyPr>
          <a:lstStyle/>
          <a:p>
            <a:pPr marL="0" marR="0" lvl="0" indent="0" algn="l" rtl="0">
              <a:spcBef>
                <a:spcPts val="450"/>
              </a:spcBef>
              <a:spcAft>
                <a:spcPts val="450"/>
              </a:spcAft>
              <a:buNone/>
            </a:pPr>
            <a:r>
              <a:rPr lang="en" sz="2520" b="1">
                <a:solidFill>
                  <a:srgbClr val="040F0F"/>
                </a:solidFill>
                <a:latin typeface="Lexend"/>
                <a:ea typeface="Lexend"/>
                <a:cs typeface="Lexend"/>
                <a:sym typeface="Lexend"/>
              </a:rPr>
              <a:t>1.</a:t>
            </a:r>
            <a:endParaRPr sz="2520" b="1">
              <a:solidFill>
                <a:srgbClr val="040F0F"/>
              </a:solidFill>
              <a:latin typeface="Lexend"/>
              <a:ea typeface="Lexend"/>
              <a:cs typeface="Lexend"/>
              <a:sym typeface="Lexend"/>
            </a:endParaRPr>
          </a:p>
        </p:txBody>
      </p:sp>
      <p:sp>
        <p:nvSpPr>
          <p:cNvPr id="173" name="Google Shape;173;p22"/>
          <p:cNvSpPr txBox="1"/>
          <p:nvPr/>
        </p:nvSpPr>
        <p:spPr>
          <a:xfrm>
            <a:off x="857250" y="1657350"/>
            <a:ext cx="8001000" cy="685800"/>
          </a:xfrm>
          <a:prstGeom prst="rect">
            <a:avLst/>
          </a:prstGeom>
          <a:solidFill>
            <a:srgbClr val="F4F9FC"/>
          </a:solidFill>
          <a:ln w="457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11430" marR="11430" lvl="0" indent="0" algn="l" rtl="0">
              <a:spcBef>
                <a:spcPts val="360"/>
              </a:spcBef>
              <a:spcAft>
                <a:spcPts val="360"/>
              </a:spcAft>
              <a:buNone/>
            </a:pPr>
            <a:r>
              <a:rPr lang="en" sz="1620">
                <a:solidFill>
                  <a:srgbClr val="040F0F"/>
                </a:solidFill>
                <a:latin typeface="Lexend"/>
                <a:ea typeface="Lexend"/>
                <a:cs typeface="Lexend"/>
                <a:sym typeface="Lexend"/>
              </a:rPr>
              <a:t>Scatter Graph</a:t>
            </a:r>
            <a:endParaRPr sz="1620">
              <a:solidFill>
                <a:srgbClr val="040F0F"/>
              </a:solidFill>
              <a:latin typeface="Lexend"/>
              <a:ea typeface="Lexend"/>
              <a:cs typeface="Lexend"/>
              <a:sym typeface="Lexend"/>
            </a:endParaRPr>
          </a:p>
        </p:txBody>
      </p:sp>
      <p:sp>
        <p:nvSpPr>
          <p:cNvPr id="174" name="Google Shape;174;p22"/>
          <p:cNvSpPr txBox="1"/>
          <p:nvPr/>
        </p:nvSpPr>
        <p:spPr>
          <a:xfrm>
            <a:off x="285750" y="2514600"/>
            <a:ext cx="525900" cy="685800"/>
          </a:xfrm>
          <a:prstGeom prst="rect">
            <a:avLst/>
          </a:prstGeom>
          <a:noFill/>
          <a:ln>
            <a:noFill/>
          </a:ln>
        </p:spPr>
        <p:txBody>
          <a:bodyPr spcFirstLastPara="1" wrap="square" lIns="91425" tIns="91425" rIns="91425" bIns="91425" anchor="ctr" anchorCtr="0">
            <a:noAutofit/>
          </a:bodyPr>
          <a:lstStyle/>
          <a:p>
            <a:pPr marL="0" marR="0" lvl="0" indent="0" algn="l" rtl="0">
              <a:spcBef>
                <a:spcPts val="450"/>
              </a:spcBef>
              <a:spcAft>
                <a:spcPts val="450"/>
              </a:spcAft>
              <a:buNone/>
            </a:pPr>
            <a:r>
              <a:rPr lang="en" sz="2520" b="1">
                <a:solidFill>
                  <a:srgbClr val="040F0F"/>
                </a:solidFill>
                <a:latin typeface="Lexend"/>
                <a:ea typeface="Lexend"/>
                <a:cs typeface="Lexend"/>
                <a:sym typeface="Lexend"/>
              </a:rPr>
              <a:t>2.</a:t>
            </a:r>
            <a:endParaRPr sz="2520" b="1">
              <a:solidFill>
                <a:srgbClr val="040F0F"/>
              </a:solidFill>
              <a:latin typeface="Lexend"/>
              <a:ea typeface="Lexend"/>
              <a:cs typeface="Lexend"/>
              <a:sym typeface="Lexend"/>
            </a:endParaRPr>
          </a:p>
        </p:txBody>
      </p:sp>
      <p:sp>
        <p:nvSpPr>
          <p:cNvPr id="175" name="Google Shape;175;p22"/>
          <p:cNvSpPr txBox="1"/>
          <p:nvPr/>
        </p:nvSpPr>
        <p:spPr>
          <a:xfrm>
            <a:off x="857250" y="2514600"/>
            <a:ext cx="8001000" cy="685800"/>
          </a:xfrm>
          <a:prstGeom prst="rect">
            <a:avLst/>
          </a:prstGeom>
          <a:solidFill>
            <a:srgbClr val="F4F9FC"/>
          </a:solidFill>
          <a:ln w="457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11430" marR="11430" lvl="0" indent="0" algn="l" rtl="0">
              <a:spcBef>
                <a:spcPts val="360"/>
              </a:spcBef>
              <a:spcAft>
                <a:spcPts val="360"/>
              </a:spcAft>
              <a:buNone/>
            </a:pPr>
            <a:r>
              <a:rPr lang="en" sz="1620">
                <a:solidFill>
                  <a:srgbClr val="040F0F"/>
                </a:solidFill>
                <a:latin typeface="Lexend"/>
                <a:ea typeface="Lexend"/>
                <a:cs typeface="Lexend"/>
                <a:sym typeface="Lexend"/>
              </a:rPr>
              <a:t>Bar Chart</a:t>
            </a:r>
            <a:endParaRPr sz="1620">
              <a:solidFill>
                <a:srgbClr val="040F0F"/>
              </a:solidFill>
              <a:latin typeface="Lexend"/>
              <a:ea typeface="Lexend"/>
              <a:cs typeface="Lexend"/>
              <a:sym typeface="Lexend"/>
            </a:endParaRPr>
          </a:p>
        </p:txBody>
      </p:sp>
      <p:sp>
        <p:nvSpPr>
          <p:cNvPr id="176" name="Google Shape;176;p22"/>
          <p:cNvSpPr txBox="1"/>
          <p:nvPr/>
        </p:nvSpPr>
        <p:spPr>
          <a:xfrm>
            <a:off x="285750" y="3371850"/>
            <a:ext cx="525900" cy="685800"/>
          </a:xfrm>
          <a:prstGeom prst="rect">
            <a:avLst/>
          </a:prstGeom>
          <a:noFill/>
          <a:ln>
            <a:noFill/>
          </a:ln>
        </p:spPr>
        <p:txBody>
          <a:bodyPr spcFirstLastPara="1" wrap="square" lIns="91425" tIns="91425" rIns="91425" bIns="91425" anchor="ctr" anchorCtr="0">
            <a:noAutofit/>
          </a:bodyPr>
          <a:lstStyle/>
          <a:p>
            <a:pPr marL="0" marR="0" lvl="0" indent="0" algn="l" rtl="0">
              <a:spcBef>
                <a:spcPts val="450"/>
              </a:spcBef>
              <a:spcAft>
                <a:spcPts val="450"/>
              </a:spcAft>
              <a:buNone/>
            </a:pPr>
            <a:r>
              <a:rPr lang="en" sz="2520" b="1">
                <a:solidFill>
                  <a:srgbClr val="040F0F"/>
                </a:solidFill>
                <a:latin typeface="Lexend"/>
                <a:ea typeface="Lexend"/>
                <a:cs typeface="Lexend"/>
                <a:sym typeface="Lexend"/>
              </a:rPr>
              <a:t>3.</a:t>
            </a:r>
            <a:endParaRPr sz="2520" b="1">
              <a:solidFill>
                <a:srgbClr val="040F0F"/>
              </a:solidFill>
              <a:latin typeface="Lexend"/>
              <a:ea typeface="Lexend"/>
              <a:cs typeface="Lexend"/>
              <a:sym typeface="Lexend"/>
            </a:endParaRPr>
          </a:p>
        </p:txBody>
      </p:sp>
      <p:sp>
        <p:nvSpPr>
          <p:cNvPr id="177" name="Google Shape;177;p22"/>
          <p:cNvSpPr txBox="1"/>
          <p:nvPr/>
        </p:nvSpPr>
        <p:spPr>
          <a:xfrm>
            <a:off x="857250" y="3371850"/>
            <a:ext cx="8001000" cy="685800"/>
          </a:xfrm>
          <a:prstGeom prst="rect">
            <a:avLst/>
          </a:prstGeom>
          <a:solidFill>
            <a:srgbClr val="F4F9FC"/>
          </a:solidFill>
          <a:ln w="457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11430" marR="11430" lvl="0" indent="0" algn="l" rtl="0">
              <a:spcBef>
                <a:spcPts val="360"/>
              </a:spcBef>
              <a:spcAft>
                <a:spcPts val="360"/>
              </a:spcAft>
              <a:buNone/>
            </a:pPr>
            <a:r>
              <a:rPr lang="en" sz="1620">
                <a:solidFill>
                  <a:srgbClr val="040F0F"/>
                </a:solidFill>
                <a:latin typeface="Lexend"/>
                <a:ea typeface="Lexend"/>
                <a:cs typeface="Lexend"/>
                <a:sym typeface="Lexend"/>
              </a:rPr>
              <a:t>Line Graph</a:t>
            </a:r>
            <a:endParaRPr sz="1620">
              <a:solidFill>
                <a:srgbClr val="040F0F"/>
              </a:solidFill>
              <a:latin typeface="Lexend"/>
              <a:ea typeface="Lexend"/>
              <a:cs typeface="Lexend"/>
              <a:sym typeface="Lexend"/>
            </a:endParaRPr>
          </a:p>
        </p:txBody>
      </p:sp>
      <p:sp>
        <p:nvSpPr>
          <p:cNvPr id="178" name="Google Shape;178;p22"/>
          <p:cNvSpPr txBox="1"/>
          <p:nvPr/>
        </p:nvSpPr>
        <p:spPr>
          <a:xfrm>
            <a:off x="285750" y="4229100"/>
            <a:ext cx="525900" cy="685800"/>
          </a:xfrm>
          <a:prstGeom prst="rect">
            <a:avLst/>
          </a:prstGeom>
          <a:noFill/>
          <a:ln>
            <a:noFill/>
          </a:ln>
        </p:spPr>
        <p:txBody>
          <a:bodyPr spcFirstLastPara="1" wrap="square" lIns="91425" tIns="91425" rIns="91425" bIns="91425" anchor="ctr" anchorCtr="0">
            <a:noAutofit/>
          </a:bodyPr>
          <a:lstStyle/>
          <a:p>
            <a:pPr marL="0" marR="0" lvl="0" indent="0" algn="l" rtl="0">
              <a:spcBef>
                <a:spcPts val="450"/>
              </a:spcBef>
              <a:spcAft>
                <a:spcPts val="450"/>
              </a:spcAft>
              <a:buNone/>
            </a:pPr>
            <a:r>
              <a:rPr lang="en" sz="2520" b="1">
                <a:solidFill>
                  <a:srgbClr val="040F0F"/>
                </a:solidFill>
                <a:latin typeface="Lexend"/>
                <a:ea typeface="Lexend"/>
                <a:cs typeface="Lexend"/>
                <a:sym typeface="Lexend"/>
              </a:rPr>
              <a:t>4.</a:t>
            </a:r>
            <a:endParaRPr sz="2520" b="1">
              <a:solidFill>
                <a:srgbClr val="040F0F"/>
              </a:solidFill>
              <a:latin typeface="Lexend"/>
              <a:ea typeface="Lexend"/>
              <a:cs typeface="Lexend"/>
              <a:sym typeface="Lexend"/>
            </a:endParaRPr>
          </a:p>
        </p:txBody>
      </p:sp>
      <p:sp>
        <p:nvSpPr>
          <p:cNvPr id="179" name="Google Shape;179;p22"/>
          <p:cNvSpPr txBox="1"/>
          <p:nvPr/>
        </p:nvSpPr>
        <p:spPr>
          <a:xfrm>
            <a:off x="857250" y="4229100"/>
            <a:ext cx="8001000" cy="685800"/>
          </a:xfrm>
          <a:prstGeom prst="rect">
            <a:avLst/>
          </a:prstGeom>
          <a:solidFill>
            <a:srgbClr val="F4F9FC"/>
          </a:solidFill>
          <a:ln w="457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11430" marR="11430" lvl="0" indent="0" algn="l" rtl="0">
              <a:spcBef>
                <a:spcPts val="360"/>
              </a:spcBef>
              <a:spcAft>
                <a:spcPts val="360"/>
              </a:spcAft>
              <a:buNone/>
            </a:pPr>
            <a:r>
              <a:rPr lang="en" sz="1620">
                <a:solidFill>
                  <a:srgbClr val="040F0F"/>
                </a:solidFill>
                <a:latin typeface="Lexend"/>
                <a:ea typeface="Lexend"/>
                <a:cs typeface="Lexend"/>
                <a:sym typeface="Lexend"/>
              </a:rPr>
              <a:t>Pie Chart</a:t>
            </a:r>
            <a:endParaRPr sz="1620">
              <a:solidFill>
                <a:srgbClr val="040F0F"/>
              </a:solidFill>
              <a:latin typeface="Lexend"/>
              <a:ea typeface="Lexend"/>
              <a:cs typeface="Lexend"/>
              <a:sym typeface="Lexend"/>
            </a:endParaRPr>
          </a:p>
        </p:txBody>
      </p:sp>
      <p:sp>
        <p:nvSpPr>
          <p:cNvPr id="180" name="Google Shape;180;p22"/>
          <p:cNvSpPr txBox="1"/>
          <p:nvPr/>
        </p:nvSpPr>
        <p:spPr>
          <a:xfrm>
            <a:off x="6160770" y="308610"/>
            <a:ext cx="2743200" cy="457200"/>
          </a:xfrm>
          <a:prstGeom prst="rect">
            <a:avLst/>
          </a:prstGeom>
          <a:noFill/>
          <a:ln>
            <a:noFill/>
          </a:ln>
        </p:spPr>
        <p:txBody>
          <a:bodyPr spcFirstLastPara="1" wrap="square" lIns="91425" tIns="91425" rIns="91425" bIns="91425" anchor="t" anchorCtr="0">
            <a:noAutofit/>
          </a:bodyPr>
          <a:lstStyle/>
          <a:p>
            <a:pPr marL="0" marR="0" lvl="0" indent="0" algn="r" rtl="0">
              <a:spcBef>
                <a:spcPts val="360"/>
              </a:spcBef>
              <a:spcAft>
                <a:spcPts val="360"/>
              </a:spcAft>
              <a:buNone/>
            </a:pPr>
            <a:r>
              <a:rPr lang="en" sz="1620">
                <a:solidFill>
                  <a:srgbClr val="040F0F"/>
                </a:solidFill>
                <a:latin typeface="Lexend"/>
                <a:ea typeface="Lexend"/>
                <a:cs typeface="Lexend"/>
                <a:sym typeface="Lexend"/>
              </a:rPr>
              <a:t>Answers on the next slide...</a:t>
            </a:r>
            <a:endParaRPr sz="1620">
              <a:solidFill>
                <a:srgbClr val="040F0F"/>
              </a:solidFill>
              <a:latin typeface="Lexend"/>
              <a:ea typeface="Lexend"/>
              <a:cs typeface="Lexend"/>
              <a:sym typeface="Lexen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3"/>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b="1">
                <a:solidFill>
                  <a:srgbClr val="040F0F"/>
                </a:solidFill>
                <a:latin typeface="Lexend"/>
                <a:ea typeface="Lexend"/>
                <a:cs typeface="Lexend"/>
                <a:sym typeface="Lexend"/>
              </a:rPr>
              <a:t>Graph Selection Check</a:t>
            </a:r>
            <a:endParaRPr sz="2880" b="1">
              <a:solidFill>
                <a:srgbClr val="040F0F"/>
              </a:solidFill>
              <a:latin typeface="Lexend"/>
              <a:ea typeface="Lexend"/>
              <a:cs typeface="Lexend"/>
              <a:sym typeface="Lexend"/>
            </a:endParaRPr>
          </a:p>
        </p:txBody>
      </p:sp>
      <p:sp>
        <p:nvSpPr>
          <p:cNvPr id="186" name="Google Shape;186;p23"/>
          <p:cNvSpPr txBox="1"/>
          <p:nvPr/>
        </p:nvSpPr>
        <p:spPr>
          <a:xfrm>
            <a:off x="285750" y="857250"/>
            <a:ext cx="8572500" cy="667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Lexend"/>
                <a:ea typeface="Lexend"/>
                <a:cs typeface="Lexend"/>
                <a:sym typeface="Lexend"/>
              </a:rPr>
              <a:t>Which graph should you use to show how the type of battery affects the brightness of a bulb?</a:t>
            </a:r>
            <a:endParaRPr sz="1620">
              <a:solidFill>
                <a:srgbClr val="040F0F"/>
              </a:solidFill>
              <a:latin typeface="Lexend"/>
              <a:ea typeface="Lexend"/>
              <a:cs typeface="Lexend"/>
              <a:sym typeface="Lexend"/>
            </a:endParaRPr>
          </a:p>
        </p:txBody>
      </p:sp>
      <p:sp>
        <p:nvSpPr>
          <p:cNvPr id="187" name="Google Shape;187;p23"/>
          <p:cNvSpPr txBox="1"/>
          <p:nvPr/>
        </p:nvSpPr>
        <p:spPr>
          <a:xfrm>
            <a:off x="285750" y="1657350"/>
            <a:ext cx="525900" cy="685800"/>
          </a:xfrm>
          <a:prstGeom prst="rect">
            <a:avLst/>
          </a:prstGeom>
          <a:noFill/>
          <a:ln>
            <a:noFill/>
          </a:ln>
        </p:spPr>
        <p:txBody>
          <a:bodyPr spcFirstLastPara="1" wrap="square" lIns="91425" tIns="91425" rIns="91425" bIns="91425" anchor="ctr" anchorCtr="0">
            <a:noAutofit/>
          </a:bodyPr>
          <a:lstStyle/>
          <a:p>
            <a:pPr marL="0" marR="0" lvl="0" indent="0" algn="l" rtl="0">
              <a:spcBef>
                <a:spcPts val="450"/>
              </a:spcBef>
              <a:spcAft>
                <a:spcPts val="450"/>
              </a:spcAft>
              <a:buNone/>
            </a:pPr>
            <a:r>
              <a:rPr lang="en" sz="2520" b="1">
                <a:solidFill>
                  <a:srgbClr val="040F0F"/>
                </a:solidFill>
                <a:latin typeface="Lexend"/>
                <a:ea typeface="Lexend"/>
                <a:cs typeface="Lexend"/>
                <a:sym typeface="Lexend"/>
              </a:rPr>
              <a:t>1.</a:t>
            </a:r>
            <a:endParaRPr sz="2520" b="1">
              <a:solidFill>
                <a:srgbClr val="040F0F"/>
              </a:solidFill>
              <a:latin typeface="Lexend"/>
              <a:ea typeface="Lexend"/>
              <a:cs typeface="Lexend"/>
              <a:sym typeface="Lexend"/>
            </a:endParaRPr>
          </a:p>
        </p:txBody>
      </p:sp>
      <p:sp>
        <p:nvSpPr>
          <p:cNvPr id="188" name="Google Shape;188;p23"/>
          <p:cNvSpPr txBox="1"/>
          <p:nvPr/>
        </p:nvSpPr>
        <p:spPr>
          <a:xfrm>
            <a:off x="857250" y="1657350"/>
            <a:ext cx="8001000" cy="685800"/>
          </a:xfrm>
          <a:prstGeom prst="rect">
            <a:avLst/>
          </a:prstGeom>
          <a:solidFill>
            <a:srgbClr val="F4F9FC"/>
          </a:solidFill>
          <a:ln w="457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11430" marR="11430" lvl="0" indent="0" algn="l" rtl="0">
              <a:spcBef>
                <a:spcPts val="360"/>
              </a:spcBef>
              <a:spcAft>
                <a:spcPts val="360"/>
              </a:spcAft>
              <a:buNone/>
            </a:pPr>
            <a:r>
              <a:rPr lang="en" sz="1620">
                <a:solidFill>
                  <a:srgbClr val="040F0F"/>
                </a:solidFill>
                <a:latin typeface="Lexend"/>
                <a:ea typeface="Lexend"/>
                <a:cs typeface="Lexend"/>
                <a:sym typeface="Lexend"/>
              </a:rPr>
              <a:t>Scatter Graph</a:t>
            </a:r>
            <a:endParaRPr sz="1620">
              <a:solidFill>
                <a:srgbClr val="040F0F"/>
              </a:solidFill>
              <a:latin typeface="Lexend"/>
              <a:ea typeface="Lexend"/>
              <a:cs typeface="Lexend"/>
              <a:sym typeface="Lexend"/>
            </a:endParaRPr>
          </a:p>
        </p:txBody>
      </p:sp>
      <p:sp>
        <p:nvSpPr>
          <p:cNvPr id="189" name="Google Shape;189;p23"/>
          <p:cNvSpPr txBox="1"/>
          <p:nvPr/>
        </p:nvSpPr>
        <p:spPr>
          <a:xfrm>
            <a:off x="285750" y="2514600"/>
            <a:ext cx="525900" cy="685800"/>
          </a:xfrm>
          <a:prstGeom prst="rect">
            <a:avLst/>
          </a:prstGeom>
          <a:noFill/>
          <a:ln>
            <a:noFill/>
          </a:ln>
        </p:spPr>
        <p:txBody>
          <a:bodyPr spcFirstLastPara="1" wrap="square" lIns="91425" tIns="91425" rIns="91425" bIns="91425" anchor="ctr" anchorCtr="0">
            <a:noAutofit/>
          </a:bodyPr>
          <a:lstStyle/>
          <a:p>
            <a:pPr marL="0" marR="0" lvl="0" indent="0" algn="l" rtl="0">
              <a:spcBef>
                <a:spcPts val="450"/>
              </a:spcBef>
              <a:spcAft>
                <a:spcPts val="450"/>
              </a:spcAft>
              <a:buNone/>
            </a:pPr>
            <a:r>
              <a:rPr lang="en" sz="2520" b="1">
                <a:solidFill>
                  <a:srgbClr val="040F0F"/>
                </a:solidFill>
                <a:latin typeface="Lexend"/>
                <a:ea typeface="Lexend"/>
                <a:cs typeface="Lexend"/>
                <a:sym typeface="Lexend"/>
              </a:rPr>
              <a:t>2.</a:t>
            </a:r>
            <a:endParaRPr sz="2520" b="1">
              <a:solidFill>
                <a:srgbClr val="040F0F"/>
              </a:solidFill>
              <a:latin typeface="Lexend"/>
              <a:ea typeface="Lexend"/>
              <a:cs typeface="Lexend"/>
              <a:sym typeface="Lexend"/>
            </a:endParaRPr>
          </a:p>
        </p:txBody>
      </p:sp>
      <p:sp>
        <p:nvSpPr>
          <p:cNvPr id="190" name="Google Shape;190;p23"/>
          <p:cNvSpPr txBox="1"/>
          <p:nvPr/>
        </p:nvSpPr>
        <p:spPr>
          <a:xfrm>
            <a:off x="857250" y="2514600"/>
            <a:ext cx="8001000" cy="685800"/>
          </a:xfrm>
          <a:prstGeom prst="rect">
            <a:avLst/>
          </a:prstGeom>
          <a:solidFill>
            <a:srgbClr val="F4F9FC"/>
          </a:solidFill>
          <a:ln w="457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11430" marR="11430" lvl="0" indent="0" algn="l" rtl="0">
              <a:spcBef>
                <a:spcPts val="360"/>
              </a:spcBef>
              <a:spcAft>
                <a:spcPts val="360"/>
              </a:spcAft>
              <a:buNone/>
            </a:pPr>
            <a:r>
              <a:rPr lang="en" sz="1620" b="1">
                <a:solidFill>
                  <a:srgbClr val="2C6E49"/>
                </a:solidFill>
                <a:latin typeface="Lexend"/>
                <a:ea typeface="Lexend"/>
                <a:cs typeface="Lexend"/>
                <a:sym typeface="Lexend"/>
              </a:rPr>
              <a:t>Bar Chart</a:t>
            </a:r>
            <a:endParaRPr sz="1620" b="1">
              <a:solidFill>
                <a:srgbClr val="2C6E49"/>
              </a:solidFill>
              <a:latin typeface="Lexend"/>
              <a:ea typeface="Lexend"/>
              <a:cs typeface="Lexend"/>
              <a:sym typeface="Lexend"/>
            </a:endParaRPr>
          </a:p>
        </p:txBody>
      </p:sp>
      <p:sp>
        <p:nvSpPr>
          <p:cNvPr id="191" name="Google Shape;191;p23"/>
          <p:cNvSpPr txBox="1"/>
          <p:nvPr/>
        </p:nvSpPr>
        <p:spPr>
          <a:xfrm>
            <a:off x="8515350" y="2571750"/>
            <a:ext cx="548700" cy="548700"/>
          </a:xfrm>
          <a:prstGeom prst="rect">
            <a:avLst/>
          </a:prstGeom>
          <a:noFill/>
          <a:ln>
            <a:noFill/>
          </a:ln>
        </p:spPr>
        <p:txBody>
          <a:bodyPr spcFirstLastPara="1" wrap="square" lIns="91425" tIns="91425" rIns="91425" bIns="91425" anchor="ctr" anchorCtr="0">
            <a:noAutofit/>
          </a:bodyPr>
          <a:lstStyle/>
          <a:p>
            <a:pPr marL="0" marR="0" lvl="0" indent="0" algn="ctr" rtl="0">
              <a:spcBef>
                <a:spcPts val="450"/>
              </a:spcBef>
              <a:spcAft>
                <a:spcPts val="450"/>
              </a:spcAft>
              <a:buNone/>
            </a:pPr>
            <a:r>
              <a:rPr lang="en" sz="3600">
                <a:solidFill>
                  <a:srgbClr val="040F0F"/>
                </a:solidFill>
                <a:latin typeface="Lexend"/>
                <a:ea typeface="Lexend"/>
                <a:cs typeface="Lexend"/>
                <a:sym typeface="Lexend"/>
              </a:rPr>
              <a:t>👍​</a:t>
            </a:r>
            <a:endParaRPr sz="3600">
              <a:solidFill>
                <a:srgbClr val="040F0F"/>
              </a:solidFill>
              <a:latin typeface="Lexend"/>
              <a:ea typeface="Lexend"/>
              <a:cs typeface="Lexend"/>
              <a:sym typeface="Lexend"/>
            </a:endParaRPr>
          </a:p>
        </p:txBody>
      </p:sp>
      <p:sp>
        <p:nvSpPr>
          <p:cNvPr id="192" name="Google Shape;192;p23"/>
          <p:cNvSpPr txBox="1"/>
          <p:nvPr/>
        </p:nvSpPr>
        <p:spPr>
          <a:xfrm>
            <a:off x="285750" y="3371850"/>
            <a:ext cx="525900" cy="685800"/>
          </a:xfrm>
          <a:prstGeom prst="rect">
            <a:avLst/>
          </a:prstGeom>
          <a:noFill/>
          <a:ln>
            <a:noFill/>
          </a:ln>
        </p:spPr>
        <p:txBody>
          <a:bodyPr spcFirstLastPara="1" wrap="square" lIns="91425" tIns="91425" rIns="91425" bIns="91425" anchor="ctr" anchorCtr="0">
            <a:noAutofit/>
          </a:bodyPr>
          <a:lstStyle/>
          <a:p>
            <a:pPr marL="0" marR="0" lvl="0" indent="0" algn="l" rtl="0">
              <a:spcBef>
                <a:spcPts val="450"/>
              </a:spcBef>
              <a:spcAft>
                <a:spcPts val="450"/>
              </a:spcAft>
              <a:buNone/>
            </a:pPr>
            <a:r>
              <a:rPr lang="en" sz="2520" b="1">
                <a:solidFill>
                  <a:srgbClr val="040F0F"/>
                </a:solidFill>
                <a:latin typeface="Lexend"/>
                <a:ea typeface="Lexend"/>
                <a:cs typeface="Lexend"/>
                <a:sym typeface="Lexend"/>
              </a:rPr>
              <a:t>3.</a:t>
            </a:r>
            <a:endParaRPr sz="2520" b="1">
              <a:solidFill>
                <a:srgbClr val="040F0F"/>
              </a:solidFill>
              <a:latin typeface="Lexend"/>
              <a:ea typeface="Lexend"/>
              <a:cs typeface="Lexend"/>
              <a:sym typeface="Lexend"/>
            </a:endParaRPr>
          </a:p>
        </p:txBody>
      </p:sp>
      <p:sp>
        <p:nvSpPr>
          <p:cNvPr id="193" name="Google Shape;193;p23"/>
          <p:cNvSpPr txBox="1"/>
          <p:nvPr/>
        </p:nvSpPr>
        <p:spPr>
          <a:xfrm>
            <a:off x="857250" y="3371850"/>
            <a:ext cx="8001000" cy="685800"/>
          </a:xfrm>
          <a:prstGeom prst="rect">
            <a:avLst/>
          </a:prstGeom>
          <a:solidFill>
            <a:srgbClr val="F4F9FC"/>
          </a:solidFill>
          <a:ln w="457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11430" marR="11430" lvl="0" indent="0" algn="l" rtl="0">
              <a:spcBef>
                <a:spcPts val="360"/>
              </a:spcBef>
              <a:spcAft>
                <a:spcPts val="360"/>
              </a:spcAft>
              <a:buNone/>
            </a:pPr>
            <a:r>
              <a:rPr lang="en" sz="1620">
                <a:solidFill>
                  <a:srgbClr val="040F0F"/>
                </a:solidFill>
                <a:latin typeface="Lexend"/>
                <a:ea typeface="Lexend"/>
                <a:cs typeface="Lexend"/>
                <a:sym typeface="Lexend"/>
              </a:rPr>
              <a:t>Line Graph</a:t>
            </a:r>
            <a:endParaRPr sz="1620">
              <a:solidFill>
                <a:srgbClr val="040F0F"/>
              </a:solidFill>
              <a:latin typeface="Lexend"/>
              <a:ea typeface="Lexend"/>
              <a:cs typeface="Lexend"/>
              <a:sym typeface="Lexend"/>
            </a:endParaRPr>
          </a:p>
        </p:txBody>
      </p:sp>
      <p:sp>
        <p:nvSpPr>
          <p:cNvPr id="194" name="Google Shape;194;p23"/>
          <p:cNvSpPr txBox="1"/>
          <p:nvPr/>
        </p:nvSpPr>
        <p:spPr>
          <a:xfrm>
            <a:off x="285750" y="4229100"/>
            <a:ext cx="525900" cy="685800"/>
          </a:xfrm>
          <a:prstGeom prst="rect">
            <a:avLst/>
          </a:prstGeom>
          <a:noFill/>
          <a:ln>
            <a:noFill/>
          </a:ln>
        </p:spPr>
        <p:txBody>
          <a:bodyPr spcFirstLastPara="1" wrap="square" lIns="91425" tIns="91425" rIns="91425" bIns="91425" anchor="ctr" anchorCtr="0">
            <a:noAutofit/>
          </a:bodyPr>
          <a:lstStyle/>
          <a:p>
            <a:pPr marL="0" marR="0" lvl="0" indent="0" algn="l" rtl="0">
              <a:spcBef>
                <a:spcPts val="450"/>
              </a:spcBef>
              <a:spcAft>
                <a:spcPts val="450"/>
              </a:spcAft>
              <a:buNone/>
            </a:pPr>
            <a:r>
              <a:rPr lang="en" sz="2520" b="1">
                <a:solidFill>
                  <a:srgbClr val="040F0F"/>
                </a:solidFill>
                <a:latin typeface="Lexend"/>
                <a:ea typeface="Lexend"/>
                <a:cs typeface="Lexend"/>
                <a:sym typeface="Lexend"/>
              </a:rPr>
              <a:t>4.</a:t>
            </a:r>
            <a:endParaRPr sz="2520" b="1">
              <a:solidFill>
                <a:srgbClr val="040F0F"/>
              </a:solidFill>
              <a:latin typeface="Lexend"/>
              <a:ea typeface="Lexend"/>
              <a:cs typeface="Lexend"/>
              <a:sym typeface="Lexend"/>
            </a:endParaRPr>
          </a:p>
        </p:txBody>
      </p:sp>
      <p:sp>
        <p:nvSpPr>
          <p:cNvPr id="195" name="Google Shape;195;p23"/>
          <p:cNvSpPr txBox="1"/>
          <p:nvPr/>
        </p:nvSpPr>
        <p:spPr>
          <a:xfrm>
            <a:off x="857250" y="4229100"/>
            <a:ext cx="8001000" cy="685800"/>
          </a:xfrm>
          <a:prstGeom prst="rect">
            <a:avLst/>
          </a:prstGeom>
          <a:solidFill>
            <a:srgbClr val="F4F9FC"/>
          </a:solidFill>
          <a:ln w="457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11430" marR="11430" lvl="0" indent="0" algn="l" rtl="0">
              <a:spcBef>
                <a:spcPts val="360"/>
              </a:spcBef>
              <a:spcAft>
                <a:spcPts val="360"/>
              </a:spcAft>
              <a:buNone/>
            </a:pPr>
            <a:r>
              <a:rPr lang="en" sz="1620">
                <a:solidFill>
                  <a:srgbClr val="040F0F"/>
                </a:solidFill>
                <a:latin typeface="Lexend"/>
                <a:ea typeface="Lexend"/>
                <a:cs typeface="Lexend"/>
                <a:sym typeface="Lexend"/>
              </a:rPr>
              <a:t>Pie Chart</a:t>
            </a:r>
            <a:endParaRPr sz="1620">
              <a:solidFill>
                <a:srgbClr val="040F0F"/>
              </a:solidFill>
              <a:latin typeface="Lexend"/>
              <a:ea typeface="Lexend"/>
              <a:cs typeface="Lexend"/>
              <a:sym typeface="Lexend"/>
            </a:endParaRPr>
          </a:p>
        </p:txBody>
      </p:sp>
      <p:sp>
        <p:nvSpPr>
          <p:cNvPr id="196" name="Google Shape;196;p23"/>
          <p:cNvSpPr txBox="1"/>
          <p:nvPr/>
        </p:nvSpPr>
        <p:spPr>
          <a:xfrm>
            <a:off x="8366760" y="342900"/>
            <a:ext cx="548700" cy="548700"/>
          </a:xfrm>
          <a:prstGeom prst="rect">
            <a:avLst/>
          </a:prstGeom>
          <a:noFill/>
          <a:ln>
            <a:noFill/>
          </a:ln>
        </p:spPr>
        <p:txBody>
          <a:bodyPr spcFirstLastPara="1" wrap="square" lIns="91425" tIns="91425" rIns="91425" bIns="91425" anchor="ctr" anchorCtr="0">
            <a:noAutofit/>
          </a:bodyPr>
          <a:lstStyle/>
          <a:p>
            <a:pPr marL="0" marR="0" lvl="0" indent="0" algn="r" rtl="0">
              <a:spcBef>
                <a:spcPts val="450"/>
              </a:spcBef>
              <a:spcAft>
                <a:spcPts val="450"/>
              </a:spcAft>
              <a:buNone/>
            </a:pPr>
            <a:r>
              <a:rPr lang="en" sz="3600">
                <a:solidFill>
                  <a:srgbClr val="040F0F"/>
                </a:solidFill>
                <a:latin typeface="Lexend"/>
                <a:ea typeface="Lexend"/>
                <a:cs typeface="Lexend"/>
                <a:sym typeface="Lexend"/>
              </a:rPr>
              <a:t>✅​</a:t>
            </a:r>
            <a:endParaRPr sz="3600">
              <a:solidFill>
                <a:srgbClr val="040F0F"/>
              </a:solidFill>
              <a:latin typeface="Lexend"/>
              <a:ea typeface="Lexend"/>
              <a:cs typeface="Lexend"/>
              <a:sym typeface="Lexen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24"/>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202" name="Google Shape;202;p24"/>
          <p:cNvPicPr preferRelativeResize="0"/>
          <p:nvPr/>
        </p:nvPicPr>
        <p:blipFill>
          <a:blip r:embed="rId4">
            <a:alphaModFix/>
          </a:blip>
          <a:stretch>
            <a:fillRect/>
          </a:stretch>
        </p:blipFill>
        <p:spPr>
          <a:xfrm>
            <a:off x="960120" y="1908810"/>
            <a:ext cx="2697480" cy="2331720"/>
          </a:xfrm>
          <a:prstGeom prst="rect">
            <a:avLst/>
          </a:prstGeom>
          <a:noFill/>
          <a:ln>
            <a:noFill/>
          </a:ln>
        </p:spPr>
      </p:pic>
      <p:sp>
        <p:nvSpPr>
          <p:cNvPr id="203" name="Google Shape;203;p24"/>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b="1">
                <a:solidFill>
                  <a:srgbClr val="040F0F"/>
                </a:solidFill>
                <a:latin typeface="Lexend"/>
                <a:ea typeface="Lexend"/>
                <a:cs typeface="Lexend"/>
                <a:sym typeface="Lexend"/>
              </a:rPr>
              <a:t>Final Challenge: Pondweed Experiment</a:t>
            </a:r>
            <a:endParaRPr sz="2880" b="1">
              <a:solidFill>
                <a:srgbClr val="040F0F"/>
              </a:solidFill>
              <a:latin typeface="Lexend"/>
              <a:ea typeface="Lexend"/>
              <a:cs typeface="Lexend"/>
              <a:sym typeface="Lexend"/>
            </a:endParaRPr>
          </a:p>
        </p:txBody>
      </p:sp>
      <p:sp>
        <p:nvSpPr>
          <p:cNvPr id="204" name="Google Shape;204;p24"/>
          <p:cNvSpPr txBox="1"/>
          <p:nvPr/>
        </p:nvSpPr>
        <p:spPr>
          <a:xfrm>
            <a:off x="3806190" y="1440180"/>
            <a:ext cx="4194900" cy="3120300"/>
          </a:xfrm>
          <a:prstGeom prst="rect">
            <a:avLst/>
          </a:prstGeom>
          <a:noFill/>
          <a:ln>
            <a:noFill/>
          </a:ln>
        </p:spPr>
        <p:txBody>
          <a:bodyPr spcFirstLastPara="1" wrap="square" lIns="91425" tIns="91425" rIns="91425" bIns="91425" anchor="ctr" anchorCtr="0">
            <a:noAutofit/>
          </a:bodyPr>
          <a:lstStyle/>
          <a:p>
            <a:pPr marL="0" marR="0" lvl="0" indent="0" algn="l" rtl="0">
              <a:spcBef>
                <a:spcPts val="360"/>
              </a:spcBef>
              <a:spcAft>
                <a:spcPts val="0"/>
              </a:spcAft>
              <a:buNone/>
            </a:pPr>
            <a:r>
              <a:rPr lang="en" sz="1620">
                <a:solidFill>
                  <a:srgbClr val="040F0F"/>
                </a:solidFill>
                <a:latin typeface="Lexend"/>
                <a:ea typeface="Lexend"/>
                <a:cs typeface="Lexend"/>
                <a:sym typeface="Lexend"/>
              </a:rPr>
              <a:t>A student investigates how water temperature affects the number of bubbles released by pondweed.</a:t>
            </a:r>
            <a:endParaRPr sz="1620">
              <a:solidFill>
                <a:srgbClr val="040F0F"/>
              </a:solidFill>
              <a:latin typeface="Lexend"/>
              <a:ea typeface="Lexend"/>
              <a:cs typeface="Lexend"/>
              <a:sym typeface="Lexend"/>
            </a:endParaRPr>
          </a:p>
          <a:p>
            <a:pPr marL="182880" marR="0" lvl="0" indent="-171450" algn="l" rtl="0">
              <a:spcBef>
                <a:spcPts val="360"/>
              </a:spcBef>
              <a:spcAft>
                <a:spcPts val="0"/>
              </a:spcAft>
              <a:buClr>
                <a:srgbClr val="040F0F"/>
              </a:buClr>
              <a:buSzPts val="1620"/>
              <a:buFont typeface="Lexend"/>
              <a:buAutoNum type="arabicPeriod"/>
            </a:pPr>
            <a:r>
              <a:rPr lang="en" sz="1620">
                <a:solidFill>
                  <a:srgbClr val="040F0F"/>
                </a:solidFill>
                <a:latin typeface="Lexend"/>
                <a:ea typeface="Lexend"/>
                <a:cs typeface="Lexend"/>
                <a:sym typeface="Lexend"/>
              </a:rPr>
              <a:t>Identify the </a:t>
            </a:r>
            <a:r>
              <a:rPr lang="en" sz="1620" b="1">
                <a:solidFill>
                  <a:srgbClr val="040F0F"/>
                </a:solidFill>
                <a:latin typeface="Lexend"/>
                <a:ea typeface="Lexend"/>
                <a:cs typeface="Lexend"/>
                <a:sym typeface="Lexend"/>
              </a:rPr>
              <a:t>independent</a:t>
            </a:r>
            <a:r>
              <a:rPr lang="en" sz="1620">
                <a:solidFill>
                  <a:srgbClr val="040F0F"/>
                </a:solidFill>
                <a:latin typeface="Lexend"/>
                <a:ea typeface="Lexend"/>
                <a:cs typeface="Lexend"/>
                <a:sym typeface="Lexend"/>
              </a:rPr>
              <a:t> and </a:t>
            </a:r>
            <a:r>
              <a:rPr lang="en" sz="1620" b="1">
                <a:solidFill>
                  <a:srgbClr val="040F0F"/>
                </a:solidFill>
                <a:latin typeface="Lexend"/>
                <a:ea typeface="Lexend"/>
                <a:cs typeface="Lexend"/>
                <a:sym typeface="Lexend"/>
              </a:rPr>
              <a:t>dependent</a:t>
            </a:r>
            <a:r>
              <a:rPr lang="en" sz="1620">
                <a:solidFill>
                  <a:srgbClr val="040F0F"/>
                </a:solidFill>
                <a:latin typeface="Lexend"/>
                <a:ea typeface="Lexend"/>
                <a:cs typeface="Lexend"/>
                <a:sym typeface="Lexend"/>
              </a:rPr>
              <a:t> variables.</a:t>
            </a:r>
            <a:endParaRPr sz="1620">
              <a:solidFill>
                <a:srgbClr val="040F0F"/>
              </a:solidFill>
              <a:latin typeface="Lexend"/>
              <a:ea typeface="Lexend"/>
              <a:cs typeface="Lexend"/>
              <a:sym typeface="Lexend"/>
            </a:endParaRPr>
          </a:p>
          <a:p>
            <a:pPr marL="182880" marR="0" lvl="0" indent="-171450" algn="l" rtl="0">
              <a:spcBef>
                <a:spcPts val="0"/>
              </a:spcBef>
              <a:spcAft>
                <a:spcPts val="0"/>
              </a:spcAft>
              <a:buClr>
                <a:srgbClr val="040F0F"/>
              </a:buClr>
              <a:buSzPts val="1620"/>
              <a:buFont typeface="Lexend"/>
              <a:buAutoNum type="arabicPeriod"/>
            </a:pPr>
            <a:r>
              <a:rPr lang="en" sz="1620">
                <a:solidFill>
                  <a:srgbClr val="040F0F"/>
                </a:solidFill>
                <a:latin typeface="Lexend"/>
                <a:ea typeface="Lexend"/>
                <a:cs typeface="Lexend"/>
                <a:sym typeface="Lexend"/>
              </a:rPr>
              <a:t>List two </a:t>
            </a:r>
            <a:r>
              <a:rPr lang="en" sz="1620" b="1">
                <a:solidFill>
                  <a:srgbClr val="040F0F"/>
                </a:solidFill>
                <a:latin typeface="Lexend"/>
                <a:ea typeface="Lexend"/>
                <a:cs typeface="Lexend"/>
                <a:sym typeface="Lexend"/>
              </a:rPr>
              <a:t>control variables</a:t>
            </a:r>
            <a:r>
              <a:rPr lang="en" sz="1620">
                <a:solidFill>
                  <a:srgbClr val="040F0F"/>
                </a:solidFill>
                <a:latin typeface="Lexend"/>
                <a:ea typeface="Lexend"/>
                <a:cs typeface="Lexend"/>
                <a:sym typeface="Lexend"/>
              </a:rPr>
              <a:t>.</a:t>
            </a:r>
            <a:endParaRPr sz="1620">
              <a:solidFill>
                <a:srgbClr val="040F0F"/>
              </a:solidFill>
              <a:latin typeface="Lexend"/>
              <a:ea typeface="Lexend"/>
              <a:cs typeface="Lexend"/>
              <a:sym typeface="Lexend"/>
            </a:endParaRPr>
          </a:p>
          <a:p>
            <a:pPr marL="182880" marR="0" lvl="0" indent="-171450" algn="l" rtl="0">
              <a:spcBef>
                <a:spcPts val="0"/>
              </a:spcBef>
              <a:spcAft>
                <a:spcPts val="0"/>
              </a:spcAft>
              <a:buClr>
                <a:srgbClr val="040F0F"/>
              </a:buClr>
              <a:buSzPts val="1620"/>
              <a:buFont typeface="Lexend"/>
              <a:buAutoNum type="arabicPeriod"/>
            </a:pPr>
            <a:r>
              <a:rPr lang="en" sz="1620">
                <a:solidFill>
                  <a:srgbClr val="040F0F"/>
                </a:solidFill>
                <a:latin typeface="Lexend"/>
                <a:ea typeface="Lexend"/>
                <a:cs typeface="Lexend"/>
                <a:sym typeface="Lexend"/>
              </a:rPr>
              <a:t>State whether the results should be plotted on a </a:t>
            </a:r>
            <a:r>
              <a:rPr lang="en" sz="1620" b="1">
                <a:solidFill>
                  <a:srgbClr val="040F0F"/>
                </a:solidFill>
                <a:latin typeface="Lexend"/>
                <a:ea typeface="Lexend"/>
                <a:cs typeface="Lexend"/>
                <a:sym typeface="Lexend"/>
              </a:rPr>
              <a:t>line graph</a:t>
            </a:r>
            <a:r>
              <a:rPr lang="en" sz="1620">
                <a:solidFill>
                  <a:srgbClr val="040F0F"/>
                </a:solidFill>
                <a:latin typeface="Lexend"/>
                <a:ea typeface="Lexend"/>
                <a:cs typeface="Lexend"/>
                <a:sym typeface="Lexend"/>
              </a:rPr>
              <a:t> or a </a:t>
            </a:r>
            <a:r>
              <a:rPr lang="en" sz="1620" b="1">
                <a:solidFill>
                  <a:srgbClr val="040F0F"/>
                </a:solidFill>
                <a:latin typeface="Lexend"/>
                <a:ea typeface="Lexend"/>
                <a:cs typeface="Lexend"/>
                <a:sym typeface="Lexend"/>
              </a:rPr>
              <a:t>bar chart</a:t>
            </a:r>
            <a:r>
              <a:rPr lang="en" sz="1620">
                <a:solidFill>
                  <a:srgbClr val="040F0F"/>
                </a:solidFill>
                <a:latin typeface="Lexend"/>
                <a:ea typeface="Lexend"/>
                <a:cs typeface="Lexend"/>
                <a:sym typeface="Lexend"/>
              </a:rPr>
              <a:t> and justify why.</a:t>
            </a:r>
            <a:endParaRPr sz="1620">
              <a:solidFill>
                <a:srgbClr val="040F0F"/>
              </a:solidFill>
              <a:latin typeface="Lexend"/>
              <a:ea typeface="Lexend"/>
              <a:cs typeface="Lexend"/>
              <a:sym typeface="Lexen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5029200" y="789585"/>
            <a:ext cx="3829051" cy="4067250"/>
          </a:xfrm>
          <a:prstGeom prst="rect">
            <a:avLst/>
          </a:prstGeom>
          <a:noFill/>
          <a:ln>
            <a:noFill/>
          </a:ln>
        </p:spPr>
      </p:pic>
      <p:sp>
        <p:nvSpPr>
          <p:cNvPr id="62" name="Google Shape;62;p14"/>
          <p:cNvSpPr/>
          <p:nvPr/>
        </p:nvSpPr>
        <p:spPr>
          <a:xfrm>
            <a:off x="285750" y="788670"/>
            <a:ext cx="4572000" cy="1154400"/>
          </a:xfrm>
          <a:prstGeom prst="roundRect">
            <a:avLst>
              <a:gd name="adj" fmla="val 16667"/>
            </a:avLst>
          </a:prstGeom>
          <a:solidFill>
            <a:srgbClr val="FFFFFF">
              <a:alpha val="40000"/>
            </a:srgbClr>
          </a:solidFill>
          <a:ln w="12700" cap="flat" cmpd="sng">
            <a:solidFill>
              <a:srgbClr val="040F0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3" name="Google Shape;63;p14"/>
          <p:cNvSpPr/>
          <p:nvPr/>
        </p:nvSpPr>
        <p:spPr>
          <a:xfrm>
            <a:off x="285750" y="2057400"/>
            <a:ext cx="4572000" cy="914400"/>
          </a:xfrm>
          <a:prstGeom prst="roundRect">
            <a:avLst>
              <a:gd name="adj" fmla="val 16667"/>
            </a:avLst>
          </a:prstGeom>
          <a:solidFill>
            <a:srgbClr val="FFFFFF">
              <a:alpha val="40000"/>
            </a:srgbClr>
          </a:solidFill>
          <a:ln w="12700" cap="flat" cmpd="sng">
            <a:solidFill>
              <a:srgbClr val="040F0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4" name="Google Shape;64;p14"/>
          <p:cNvSpPr/>
          <p:nvPr/>
        </p:nvSpPr>
        <p:spPr>
          <a:xfrm>
            <a:off x="285750" y="3086100"/>
            <a:ext cx="4572000" cy="914400"/>
          </a:xfrm>
          <a:prstGeom prst="roundRect">
            <a:avLst>
              <a:gd name="adj" fmla="val 16667"/>
            </a:avLst>
          </a:prstGeom>
          <a:solidFill>
            <a:srgbClr val="FFFFFF">
              <a:alpha val="40000"/>
            </a:srgbClr>
          </a:solidFill>
          <a:ln w="12700" cap="flat" cmpd="sng">
            <a:solidFill>
              <a:srgbClr val="040F0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5" name="Google Shape;65;p14"/>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b="1">
                <a:solidFill>
                  <a:srgbClr val="040F0F"/>
                </a:solidFill>
                <a:latin typeface="Lexend"/>
                <a:ea typeface="Lexend"/>
                <a:cs typeface="Lexend"/>
                <a:sym typeface="Lexend"/>
              </a:rPr>
              <a:t>Learning Objectives</a:t>
            </a:r>
            <a:endParaRPr sz="2880" b="1">
              <a:solidFill>
                <a:srgbClr val="040F0F"/>
              </a:solidFill>
              <a:latin typeface="Lexend"/>
              <a:ea typeface="Lexend"/>
              <a:cs typeface="Lexend"/>
              <a:sym typeface="Lexend"/>
            </a:endParaRPr>
          </a:p>
        </p:txBody>
      </p:sp>
      <p:sp>
        <p:nvSpPr>
          <p:cNvPr id="66" name="Google Shape;66;p14"/>
          <p:cNvSpPr txBox="1"/>
          <p:nvPr/>
        </p:nvSpPr>
        <p:spPr>
          <a:xfrm>
            <a:off x="400050" y="902970"/>
            <a:ext cx="4343400" cy="667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Lexend"/>
                <a:ea typeface="Lexend"/>
                <a:cs typeface="Lexend"/>
                <a:sym typeface="Lexend"/>
              </a:rPr>
              <a:t>Recall and differentiate between independent, dependent, and control variables.</a:t>
            </a:r>
            <a:endParaRPr sz="1620">
              <a:solidFill>
                <a:srgbClr val="040F0F"/>
              </a:solidFill>
              <a:latin typeface="Lexend"/>
              <a:ea typeface="Lexend"/>
              <a:cs typeface="Lexend"/>
              <a:sym typeface="Lexend"/>
            </a:endParaRPr>
          </a:p>
        </p:txBody>
      </p:sp>
      <p:sp>
        <p:nvSpPr>
          <p:cNvPr id="67" name="Google Shape;67;p14"/>
          <p:cNvSpPr txBox="1"/>
          <p:nvPr/>
        </p:nvSpPr>
        <p:spPr>
          <a:xfrm>
            <a:off x="400050" y="2171700"/>
            <a:ext cx="4343400" cy="667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Lexend"/>
                <a:ea typeface="Lexend"/>
                <a:cs typeface="Lexend"/>
                <a:sym typeface="Lexend"/>
              </a:rPr>
              <a:t>Define continuous, discrete, and categoric data types.</a:t>
            </a:r>
            <a:endParaRPr sz="1620">
              <a:solidFill>
                <a:srgbClr val="040F0F"/>
              </a:solidFill>
              <a:latin typeface="Lexend"/>
              <a:ea typeface="Lexend"/>
              <a:cs typeface="Lexend"/>
              <a:sym typeface="Lexend"/>
            </a:endParaRPr>
          </a:p>
        </p:txBody>
      </p:sp>
      <p:sp>
        <p:nvSpPr>
          <p:cNvPr id="68" name="Google Shape;68;p14"/>
          <p:cNvSpPr txBox="1"/>
          <p:nvPr/>
        </p:nvSpPr>
        <p:spPr>
          <a:xfrm>
            <a:off x="400050" y="3200400"/>
            <a:ext cx="4343400" cy="667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Lexend"/>
                <a:ea typeface="Lexend"/>
                <a:cs typeface="Lexend"/>
                <a:sym typeface="Lexend"/>
              </a:rPr>
              <a:t>Select appropriate graph types to represent experimental results.</a:t>
            </a:r>
            <a:endParaRPr sz="1620">
              <a:solidFill>
                <a:srgbClr val="040F0F"/>
              </a:solidFill>
              <a:latin typeface="Lexend"/>
              <a:ea typeface="Lexend"/>
              <a:cs typeface="Lexend"/>
              <a:sym typeface="Lexen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pic>
        <p:nvPicPr>
          <p:cNvPr id="73" name="Google Shape;73;p15"/>
          <p:cNvPicPr preferRelativeResize="0"/>
          <p:nvPr/>
        </p:nvPicPr>
        <p:blipFill>
          <a:blip r:embed="rId3">
            <a:alphaModFix/>
          </a:blip>
          <a:stretch>
            <a:fillRect/>
          </a:stretch>
        </p:blipFill>
        <p:spPr>
          <a:xfrm>
            <a:off x="0" y="426"/>
            <a:ext cx="3486151" cy="5142649"/>
          </a:xfrm>
          <a:prstGeom prst="rect">
            <a:avLst/>
          </a:prstGeom>
          <a:noFill/>
          <a:ln>
            <a:noFill/>
          </a:ln>
        </p:spPr>
      </p:pic>
      <p:sp>
        <p:nvSpPr>
          <p:cNvPr id="74" name="Google Shape;74;p15"/>
          <p:cNvSpPr/>
          <p:nvPr/>
        </p:nvSpPr>
        <p:spPr>
          <a:xfrm>
            <a:off x="3714750" y="3108960"/>
            <a:ext cx="5143500" cy="1086000"/>
          </a:xfrm>
          <a:prstGeom prst="roundRect">
            <a:avLst>
              <a:gd name="adj" fmla="val 16667"/>
            </a:avLst>
          </a:prstGeom>
          <a:solidFill>
            <a:srgbClr val="FAEFDA"/>
          </a:solidFill>
          <a:ln w="12700" cap="flat" cmpd="sng">
            <a:solidFill>
              <a:srgbClr val="573B06">
                <a:alpha val="20000"/>
              </a:srgb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5" name="Google Shape;75;p15"/>
          <p:cNvSpPr txBox="1"/>
          <p:nvPr/>
        </p:nvSpPr>
        <p:spPr>
          <a:xfrm>
            <a:off x="3737610" y="3166110"/>
            <a:ext cx="457200" cy="4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60">
                <a:solidFill>
                  <a:srgbClr val="573B06"/>
                </a:solidFill>
              </a:rPr>
              <a:t>🔑</a:t>
            </a:r>
            <a:endParaRPr sz="2160">
              <a:solidFill>
                <a:srgbClr val="573B06"/>
              </a:solidFill>
            </a:endParaRPr>
          </a:p>
        </p:txBody>
      </p:sp>
      <p:sp>
        <p:nvSpPr>
          <p:cNvPr id="76" name="Google Shape;76;p15"/>
          <p:cNvSpPr txBox="1"/>
          <p:nvPr/>
        </p:nvSpPr>
        <p:spPr>
          <a:xfrm>
            <a:off x="3714750" y="697230"/>
            <a:ext cx="5143500" cy="11157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b="1">
                <a:solidFill>
                  <a:srgbClr val="040F0F"/>
                </a:solidFill>
                <a:latin typeface="Lexend"/>
                <a:ea typeface="Lexend"/>
                <a:cs typeface="Lexend"/>
                <a:sym typeface="Lexend"/>
              </a:rPr>
              <a:t>Does the type of ball change how it bounces?</a:t>
            </a:r>
            <a:endParaRPr sz="2880" b="1">
              <a:solidFill>
                <a:srgbClr val="040F0F"/>
              </a:solidFill>
              <a:latin typeface="Lexend"/>
              <a:ea typeface="Lexend"/>
              <a:cs typeface="Lexend"/>
              <a:sym typeface="Lexend"/>
            </a:endParaRPr>
          </a:p>
        </p:txBody>
      </p:sp>
      <p:sp>
        <p:nvSpPr>
          <p:cNvPr id="77" name="Google Shape;77;p15"/>
          <p:cNvSpPr txBox="1"/>
          <p:nvPr/>
        </p:nvSpPr>
        <p:spPr>
          <a:xfrm>
            <a:off x="3714750" y="1748790"/>
            <a:ext cx="5143500" cy="1243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1620">
                <a:solidFill>
                  <a:srgbClr val="040F0F"/>
                </a:solidFill>
                <a:latin typeface="Lexend"/>
                <a:ea typeface="Lexend"/>
                <a:cs typeface="Lexend"/>
                <a:sym typeface="Lexend"/>
              </a:rPr>
              <a:t>Imagine you are testing the bounce height of a football versus a tennis ball.</a:t>
            </a:r>
            <a:endParaRPr sz="1620">
              <a:solidFill>
                <a:srgbClr val="040F0F"/>
              </a:solidFill>
              <a:latin typeface="Lexend"/>
              <a:ea typeface="Lexend"/>
              <a:cs typeface="Lexend"/>
              <a:sym typeface="Lexend"/>
            </a:endParaRPr>
          </a:p>
          <a:p>
            <a:pPr marL="0" marR="0" lvl="0" indent="0" algn="l" rtl="0">
              <a:spcBef>
                <a:spcPts val="360"/>
              </a:spcBef>
              <a:spcAft>
                <a:spcPts val="360"/>
              </a:spcAft>
              <a:buNone/>
            </a:pPr>
            <a:r>
              <a:rPr lang="en" sz="1620">
                <a:solidFill>
                  <a:srgbClr val="040F0F"/>
                </a:solidFill>
                <a:latin typeface="Lexend"/>
                <a:ea typeface="Lexend"/>
                <a:cs typeface="Lexend"/>
                <a:sym typeface="Lexend"/>
              </a:rPr>
              <a:t>What are you specifically </a:t>
            </a:r>
            <a:r>
              <a:rPr lang="en" sz="1620" b="1">
                <a:solidFill>
                  <a:srgbClr val="040F0F"/>
                </a:solidFill>
                <a:latin typeface="Lexend"/>
                <a:ea typeface="Lexend"/>
                <a:cs typeface="Lexend"/>
                <a:sym typeface="Lexend"/>
              </a:rPr>
              <a:t>changing</a:t>
            </a:r>
            <a:r>
              <a:rPr lang="en" sz="1620">
                <a:solidFill>
                  <a:srgbClr val="040F0F"/>
                </a:solidFill>
                <a:latin typeface="Lexend"/>
                <a:ea typeface="Lexend"/>
                <a:cs typeface="Lexend"/>
                <a:sym typeface="Lexend"/>
              </a:rPr>
              <a:t> between each test? And what are you </a:t>
            </a:r>
            <a:r>
              <a:rPr lang="en" sz="1620" b="1">
                <a:solidFill>
                  <a:srgbClr val="040F0F"/>
                </a:solidFill>
                <a:latin typeface="Lexend"/>
                <a:ea typeface="Lexend"/>
                <a:cs typeface="Lexend"/>
                <a:sym typeface="Lexend"/>
              </a:rPr>
              <a:t>measuring</a:t>
            </a:r>
            <a:r>
              <a:rPr lang="en" sz="1620">
                <a:solidFill>
                  <a:srgbClr val="040F0F"/>
                </a:solidFill>
                <a:latin typeface="Lexend"/>
                <a:ea typeface="Lexend"/>
                <a:cs typeface="Lexend"/>
                <a:sym typeface="Lexend"/>
              </a:rPr>
              <a:t> at the end?</a:t>
            </a:r>
            <a:endParaRPr sz="1620">
              <a:solidFill>
                <a:srgbClr val="040F0F"/>
              </a:solidFill>
              <a:latin typeface="Lexend"/>
              <a:ea typeface="Lexend"/>
              <a:cs typeface="Lexend"/>
              <a:sym typeface="Lexend"/>
            </a:endParaRPr>
          </a:p>
        </p:txBody>
      </p:sp>
      <p:sp>
        <p:nvSpPr>
          <p:cNvPr id="78" name="Google Shape;78;p15"/>
          <p:cNvSpPr txBox="1"/>
          <p:nvPr/>
        </p:nvSpPr>
        <p:spPr>
          <a:xfrm>
            <a:off x="4194810" y="3131820"/>
            <a:ext cx="4549200" cy="10401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1440" b="1">
                <a:solidFill>
                  <a:srgbClr val="573B06"/>
                </a:solidFill>
                <a:latin typeface="Lexend"/>
                <a:ea typeface="Lexend"/>
                <a:cs typeface="Lexend"/>
                <a:sym typeface="Lexend"/>
              </a:rPr>
              <a:t>Key point</a:t>
            </a:r>
            <a:endParaRPr sz="1440" b="1">
              <a:solidFill>
                <a:srgbClr val="573B06"/>
              </a:solidFill>
              <a:latin typeface="Lexend"/>
              <a:ea typeface="Lexend"/>
              <a:cs typeface="Lexend"/>
              <a:sym typeface="Lexend"/>
            </a:endParaRPr>
          </a:p>
          <a:p>
            <a:pPr marL="0" marR="0" lvl="0" indent="0" algn="l" rtl="0">
              <a:spcBef>
                <a:spcPts val="360"/>
              </a:spcBef>
              <a:spcAft>
                <a:spcPts val="360"/>
              </a:spcAft>
              <a:buNone/>
            </a:pPr>
            <a:r>
              <a:rPr lang="en" sz="1620">
                <a:solidFill>
                  <a:srgbClr val="573B06"/>
                </a:solidFill>
                <a:latin typeface="Lexend"/>
                <a:ea typeface="Lexend"/>
                <a:cs typeface="Lexend"/>
                <a:sym typeface="Lexend"/>
              </a:rPr>
              <a:t>In any experiment, we must identify what is being manipulated and what the result is.</a:t>
            </a:r>
            <a:endParaRPr sz="1620">
              <a:solidFill>
                <a:srgbClr val="573B06"/>
              </a:solidFill>
              <a:latin typeface="Lexend"/>
              <a:ea typeface="Lexend"/>
              <a:cs typeface="Lexend"/>
              <a:sym typeface="Lexen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Google Shape;83;p16"/>
          <p:cNvPicPr preferRelativeResize="0"/>
          <p:nvPr/>
        </p:nvPicPr>
        <p:blipFill>
          <a:blip r:embed="rId3">
            <a:alphaModFix/>
          </a:blip>
          <a:stretch>
            <a:fillRect/>
          </a:stretch>
        </p:blipFill>
        <p:spPr>
          <a:xfrm>
            <a:off x="285750" y="2606040"/>
            <a:ext cx="2743200" cy="2251710"/>
          </a:xfrm>
          <a:prstGeom prst="rect">
            <a:avLst/>
          </a:prstGeom>
          <a:noFill/>
          <a:ln>
            <a:noFill/>
          </a:ln>
        </p:spPr>
      </p:pic>
      <p:pic>
        <p:nvPicPr>
          <p:cNvPr id="84" name="Google Shape;84;p16"/>
          <p:cNvPicPr preferRelativeResize="0"/>
          <p:nvPr/>
        </p:nvPicPr>
        <p:blipFill>
          <a:blip r:embed="rId4">
            <a:alphaModFix/>
          </a:blip>
          <a:stretch>
            <a:fillRect/>
          </a:stretch>
        </p:blipFill>
        <p:spPr>
          <a:xfrm>
            <a:off x="3200400" y="2857500"/>
            <a:ext cx="2743200" cy="2000250"/>
          </a:xfrm>
          <a:prstGeom prst="rect">
            <a:avLst/>
          </a:prstGeom>
          <a:noFill/>
          <a:ln>
            <a:noFill/>
          </a:ln>
        </p:spPr>
      </p:pic>
      <p:pic>
        <p:nvPicPr>
          <p:cNvPr id="85" name="Google Shape;85;p16"/>
          <p:cNvPicPr preferRelativeResize="0"/>
          <p:nvPr/>
        </p:nvPicPr>
        <p:blipFill>
          <a:blip r:embed="rId5">
            <a:alphaModFix/>
          </a:blip>
          <a:stretch>
            <a:fillRect/>
          </a:stretch>
        </p:blipFill>
        <p:spPr>
          <a:xfrm>
            <a:off x="6115050" y="2606040"/>
            <a:ext cx="2743200" cy="2251710"/>
          </a:xfrm>
          <a:prstGeom prst="rect">
            <a:avLst/>
          </a:prstGeom>
          <a:noFill/>
          <a:ln>
            <a:noFill/>
          </a:ln>
        </p:spPr>
      </p:pic>
      <p:sp>
        <p:nvSpPr>
          <p:cNvPr id="86" name="Google Shape;86;p16"/>
          <p:cNvSpPr/>
          <p:nvPr/>
        </p:nvSpPr>
        <p:spPr>
          <a:xfrm>
            <a:off x="285750" y="857250"/>
            <a:ext cx="1234500" cy="262800"/>
          </a:xfrm>
          <a:prstGeom prst="roundRect">
            <a:avLst>
              <a:gd name="adj" fmla="val 16667"/>
            </a:avLst>
          </a:prstGeom>
          <a:solidFill>
            <a:srgbClr val="040F0F"/>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 sz="1080" b="1">
                <a:solidFill>
                  <a:srgbClr val="FFFFFF"/>
                </a:solidFill>
                <a:latin typeface="Lexend"/>
                <a:ea typeface="Lexend"/>
                <a:cs typeface="Lexend"/>
                <a:sym typeface="Lexend"/>
              </a:rPr>
              <a:t>KEY CONCEPT</a:t>
            </a:r>
            <a:endParaRPr sz="1080" b="1">
              <a:solidFill>
                <a:srgbClr val="FFFFFF"/>
              </a:solidFill>
              <a:latin typeface="Lexend"/>
              <a:ea typeface="Lexend"/>
              <a:cs typeface="Lexend"/>
              <a:sym typeface="Lexend"/>
            </a:endParaRPr>
          </a:p>
        </p:txBody>
      </p:sp>
      <p:sp>
        <p:nvSpPr>
          <p:cNvPr id="87" name="Google Shape;87;p16"/>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b="1">
                <a:solidFill>
                  <a:srgbClr val="040F0F"/>
                </a:solidFill>
                <a:latin typeface="Lexend"/>
                <a:ea typeface="Lexend"/>
                <a:cs typeface="Lexend"/>
                <a:sym typeface="Lexend"/>
              </a:rPr>
              <a:t>The Three Key Variables</a:t>
            </a:r>
            <a:endParaRPr sz="2880" b="1">
              <a:solidFill>
                <a:srgbClr val="040F0F"/>
              </a:solidFill>
              <a:latin typeface="Lexend"/>
              <a:ea typeface="Lexend"/>
              <a:cs typeface="Lexend"/>
              <a:sym typeface="Lexend"/>
            </a:endParaRPr>
          </a:p>
        </p:txBody>
      </p:sp>
      <p:sp>
        <p:nvSpPr>
          <p:cNvPr id="88" name="Google Shape;88;p16"/>
          <p:cNvSpPr txBox="1"/>
          <p:nvPr/>
        </p:nvSpPr>
        <p:spPr>
          <a:xfrm>
            <a:off x="285750" y="1165860"/>
            <a:ext cx="2743200" cy="1627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2160" b="1">
                <a:solidFill>
                  <a:srgbClr val="040F0F"/>
                </a:solidFill>
                <a:latin typeface="Lexend"/>
                <a:ea typeface="Lexend"/>
                <a:cs typeface="Lexend"/>
                <a:sym typeface="Lexend"/>
              </a:rPr>
              <a:t>Independent</a:t>
            </a:r>
            <a:endParaRPr sz="2160" b="1">
              <a:solidFill>
                <a:srgbClr val="040F0F"/>
              </a:solidFill>
              <a:latin typeface="Lexend"/>
              <a:ea typeface="Lexend"/>
              <a:cs typeface="Lexend"/>
              <a:sym typeface="Lexend"/>
            </a:endParaRPr>
          </a:p>
          <a:p>
            <a:pPr marL="0" marR="0" lvl="0" indent="0" algn="l" rtl="0">
              <a:spcBef>
                <a:spcPts val="360"/>
              </a:spcBef>
              <a:spcAft>
                <a:spcPts val="360"/>
              </a:spcAft>
              <a:buNone/>
            </a:pPr>
            <a:r>
              <a:rPr lang="en" sz="1620">
                <a:solidFill>
                  <a:srgbClr val="040F0F"/>
                </a:solidFill>
                <a:latin typeface="Lexend"/>
                <a:ea typeface="Lexend"/>
                <a:cs typeface="Lexend"/>
                <a:sym typeface="Lexend"/>
              </a:rPr>
              <a:t>The variable you change. The cause in your experiment.</a:t>
            </a:r>
            <a:endParaRPr sz="1620">
              <a:solidFill>
                <a:srgbClr val="040F0F"/>
              </a:solidFill>
              <a:latin typeface="Lexend"/>
              <a:ea typeface="Lexend"/>
              <a:cs typeface="Lexend"/>
              <a:sym typeface="Lexend"/>
            </a:endParaRPr>
          </a:p>
        </p:txBody>
      </p:sp>
      <p:sp>
        <p:nvSpPr>
          <p:cNvPr id="89" name="Google Shape;89;p16"/>
          <p:cNvSpPr txBox="1"/>
          <p:nvPr/>
        </p:nvSpPr>
        <p:spPr>
          <a:xfrm>
            <a:off x="3200400" y="1165860"/>
            <a:ext cx="2743200" cy="1627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2160" b="1">
                <a:solidFill>
                  <a:srgbClr val="040F0F"/>
                </a:solidFill>
                <a:latin typeface="Lexend"/>
                <a:ea typeface="Lexend"/>
                <a:cs typeface="Lexend"/>
                <a:sym typeface="Lexend"/>
              </a:rPr>
              <a:t>Dependent</a:t>
            </a:r>
            <a:endParaRPr sz="2160" b="1">
              <a:solidFill>
                <a:srgbClr val="040F0F"/>
              </a:solidFill>
              <a:latin typeface="Lexend"/>
              <a:ea typeface="Lexend"/>
              <a:cs typeface="Lexend"/>
              <a:sym typeface="Lexend"/>
            </a:endParaRPr>
          </a:p>
          <a:p>
            <a:pPr marL="0" marR="0" lvl="0" indent="0" algn="l" rtl="0">
              <a:spcBef>
                <a:spcPts val="360"/>
              </a:spcBef>
              <a:spcAft>
                <a:spcPts val="360"/>
              </a:spcAft>
              <a:buNone/>
            </a:pPr>
            <a:r>
              <a:rPr lang="en" sz="1620">
                <a:solidFill>
                  <a:srgbClr val="040F0F"/>
                </a:solidFill>
                <a:latin typeface="Lexend"/>
                <a:ea typeface="Lexend"/>
                <a:cs typeface="Lexend"/>
                <a:sym typeface="Lexend"/>
              </a:rPr>
              <a:t>The variable you measure. It changes based on the independent.</a:t>
            </a:r>
            <a:endParaRPr sz="1620">
              <a:solidFill>
                <a:srgbClr val="040F0F"/>
              </a:solidFill>
              <a:latin typeface="Lexend"/>
              <a:ea typeface="Lexend"/>
              <a:cs typeface="Lexend"/>
              <a:sym typeface="Lexend"/>
            </a:endParaRPr>
          </a:p>
        </p:txBody>
      </p:sp>
      <p:sp>
        <p:nvSpPr>
          <p:cNvPr id="90" name="Google Shape;90;p16"/>
          <p:cNvSpPr txBox="1"/>
          <p:nvPr/>
        </p:nvSpPr>
        <p:spPr>
          <a:xfrm>
            <a:off x="6115050" y="1165860"/>
            <a:ext cx="2743200" cy="1627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2160" b="1">
                <a:solidFill>
                  <a:srgbClr val="040F0F"/>
                </a:solidFill>
                <a:latin typeface="Lexend"/>
                <a:ea typeface="Lexend"/>
                <a:cs typeface="Lexend"/>
                <a:sym typeface="Lexend"/>
              </a:rPr>
              <a:t>Control</a:t>
            </a:r>
            <a:endParaRPr sz="2160" b="1">
              <a:solidFill>
                <a:srgbClr val="040F0F"/>
              </a:solidFill>
              <a:latin typeface="Lexend"/>
              <a:ea typeface="Lexend"/>
              <a:cs typeface="Lexend"/>
              <a:sym typeface="Lexend"/>
            </a:endParaRPr>
          </a:p>
          <a:p>
            <a:pPr marL="0" marR="0" lvl="0" indent="0" algn="l" rtl="0">
              <a:spcBef>
                <a:spcPts val="360"/>
              </a:spcBef>
              <a:spcAft>
                <a:spcPts val="360"/>
              </a:spcAft>
              <a:buNone/>
            </a:pPr>
            <a:r>
              <a:rPr lang="en" sz="1620">
                <a:solidFill>
                  <a:srgbClr val="040F0F"/>
                </a:solidFill>
                <a:latin typeface="Lexend"/>
                <a:ea typeface="Lexend"/>
                <a:cs typeface="Lexend"/>
                <a:sym typeface="Lexend"/>
              </a:rPr>
              <a:t>Factors kept constant. These ensure the test is fair.</a:t>
            </a:r>
            <a:endParaRPr sz="1620">
              <a:solidFill>
                <a:srgbClr val="040F0F"/>
              </a:solidFill>
              <a:latin typeface="Lexend"/>
              <a:ea typeface="Lexend"/>
              <a:cs typeface="Lexend"/>
              <a:sym typeface="Lexen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17"/>
          <p:cNvPicPr preferRelativeResize="0"/>
          <p:nvPr/>
        </p:nvPicPr>
        <p:blipFill>
          <a:blip r:embed="rId3">
            <a:alphaModFix/>
          </a:blip>
          <a:stretch>
            <a:fillRect/>
          </a:stretch>
        </p:blipFill>
        <p:spPr>
          <a:xfrm>
            <a:off x="5029200" y="789789"/>
            <a:ext cx="3829049" cy="4066841"/>
          </a:xfrm>
          <a:prstGeom prst="rect">
            <a:avLst/>
          </a:prstGeom>
          <a:noFill/>
          <a:ln>
            <a:noFill/>
          </a:ln>
        </p:spPr>
      </p:pic>
      <p:sp>
        <p:nvSpPr>
          <p:cNvPr id="96" name="Google Shape;96;p17"/>
          <p:cNvSpPr/>
          <p:nvPr/>
        </p:nvSpPr>
        <p:spPr>
          <a:xfrm>
            <a:off x="285750" y="2891790"/>
            <a:ext cx="4572000" cy="1086000"/>
          </a:xfrm>
          <a:prstGeom prst="roundRect">
            <a:avLst>
              <a:gd name="adj" fmla="val 16667"/>
            </a:avLst>
          </a:prstGeom>
          <a:solidFill>
            <a:srgbClr val="E6F1FB"/>
          </a:solidFill>
          <a:ln w="12700" cap="flat" cmpd="sng">
            <a:solidFill>
              <a:srgbClr val="0B2F50">
                <a:alpha val="20000"/>
              </a:srgb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7" name="Google Shape;97;p17"/>
          <p:cNvSpPr txBox="1"/>
          <p:nvPr/>
        </p:nvSpPr>
        <p:spPr>
          <a:xfrm>
            <a:off x="308610" y="2948940"/>
            <a:ext cx="457200" cy="4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60">
                <a:solidFill>
                  <a:srgbClr val="0B2F50"/>
                </a:solidFill>
              </a:rPr>
              <a:t>🧠</a:t>
            </a:r>
            <a:endParaRPr sz="2160">
              <a:solidFill>
                <a:srgbClr val="0B2F50"/>
              </a:solidFill>
            </a:endParaRPr>
          </a:p>
        </p:txBody>
      </p:sp>
      <p:sp>
        <p:nvSpPr>
          <p:cNvPr id="98" name="Google Shape;98;p17"/>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b="1">
                <a:solidFill>
                  <a:srgbClr val="040F0F"/>
                </a:solidFill>
                <a:latin typeface="Lexend"/>
                <a:ea typeface="Lexend"/>
                <a:cs typeface="Lexend"/>
                <a:sym typeface="Lexend"/>
              </a:rPr>
              <a:t>The Importance of Control</a:t>
            </a:r>
            <a:endParaRPr sz="2880" b="1">
              <a:solidFill>
                <a:srgbClr val="040F0F"/>
              </a:solidFill>
              <a:latin typeface="Lexend"/>
              <a:ea typeface="Lexend"/>
              <a:cs typeface="Lexend"/>
              <a:sym typeface="Lexend"/>
            </a:endParaRPr>
          </a:p>
        </p:txBody>
      </p:sp>
      <p:sp>
        <p:nvSpPr>
          <p:cNvPr id="99" name="Google Shape;99;p17"/>
          <p:cNvSpPr txBox="1"/>
          <p:nvPr/>
        </p:nvSpPr>
        <p:spPr>
          <a:xfrm>
            <a:off x="285750" y="788670"/>
            <a:ext cx="4572000" cy="21078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1620">
                <a:solidFill>
                  <a:srgbClr val="040F0F"/>
                </a:solidFill>
                <a:latin typeface="Lexend"/>
                <a:ea typeface="Lexend"/>
                <a:cs typeface="Lexend"/>
                <a:sym typeface="Lexend"/>
              </a:rPr>
              <a:t>Without control variables, your results are </a:t>
            </a:r>
            <a:r>
              <a:rPr lang="en" sz="1620" b="1">
                <a:solidFill>
                  <a:srgbClr val="040F0F"/>
                </a:solidFill>
                <a:latin typeface="Lexend"/>
                <a:ea typeface="Lexend"/>
                <a:cs typeface="Lexend"/>
                <a:sym typeface="Lexend"/>
              </a:rPr>
              <a:t>invalid</a:t>
            </a:r>
            <a:r>
              <a:rPr lang="en" sz="1620">
                <a:solidFill>
                  <a:srgbClr val="040F0F"/>
                </a:solidFill>
                <a:latin typeface="Lexend"/>
                <a:ea typeface="Lexend"/>
                <a:cs typeface="Lexend"/>
                <a:sym typeface="Lexend"/>
              </a:rPr>
              <a:t>.</a:t>
            </a:r>
            <a:endParaRPr sz="1620">
              <a:solidFill>
                <a:srgbClr val="040F0F"/>
              </a:solidFill>
              <a:latin typeface="Lexend"/>
              <a:ea typeface="Lexend"/>
              <a:cs typeface="Lexend"/>
              <a:sym typeface="Lexend"/>
            </a:endParaRPr>
          </a:p>
          <a:p>
            <a:pPr marL="0" marR="0" lvl="0" indent="0" algn="l" rtl="0">
              <a:spcBef>
                <a:spcPts val="360"/>
              </a:spcBef>
              <a:spcAft>
                <a:spcPts val="360"/>
              </a:spcAft>
              <a:buNone/>
            </a:pPr>
            <a:r>
              <a:rPr lang="en" sz="1620">
                <a:solidFill>
                  <a:srgbClr val="040F0F"/>
                </a:solidFill>
                <a:latin typeface="Lexend"/>
                <a:ea typeface="Lexend"/>
                <a:cs typeface="Lexend"/>
                <a:sym typeface="Lexend"/>
              </a:rPr>
              <a:t>If you test who has a better attention span (boys vs girls) but you distract the girls with loud music and leave the boys in silence, your data tells you nothing about gender—it only tells you about noise.</a:t>
            </a:r>
            <a:endParaRPr sz="1620">
              <a:solidFill>
                <a:srgbClr val="040F0F"/>
              </a:solidFill>
              <a:latin typeface="Lexend"/>
              <a:ea typeface="Lexend"/>
              <a:cs typeface="Lexend"/>
              <a:sym typeface="Lexend"/>
            </a:endParaRPr>
          </a:p>
        </p:txBody>
      </p:sp>
      <p:sp>
        <p:nvSpPr>
          <p:cNvPr id="100" name="Google Shape;100;p17"/>
          <p:cNvSpPr txBox="1"/>
          <p:nvPr/>
        </p:nvSpPr>
        <p:spPr>
          <a:xfrm>
            <a:off x="765810" y="2914650"/>
            <a:ext cx="3977700" cy="10401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1440" b="1">
                <a:solidFill>
                  <a:srgbClr val="0B2F50"/>
                </a:solidFill>
                <a:latin typeface="Lexend"/>
                <a:ea typeface="Lexend"/>
                <a:cs typeface="Lexend"/>
                <a:sym typeface="Lexend"/>
              </a:rPr>
              <a:t>Remember</a:t>
            </a:r>
            <a:endParaRPr sz="1440" b="1">
              <a:solidFill>
                <a:srgbClr val="0B2F50"/>
              </a:solidFill>
              <a:latin typeface="Lexend"/>
              <a:ea typeface="Lexend"/>
              <a:cs typeface="Lexend"/>
              <a:sym typeface="Lexend"/>
            </a:endParaRPr>
          </a:p>
          <a:p>
            <a:pPr marL="0" marR="0" lvl="0" indent="0" algn="l" rtl="0">
              <a:spcBef>
                <a:spcPts val="360"/>
              </a:spcBef>
              <a:spcAft>
                <a:spcPts val="360"/>
              </a:spcAft>
              <a:buNone/>
            </a:pPr>
            <a:r>
              <a:rPr lang="en" sz="1620">
                <a:solidFill>
                  <a:srgbClr val="0B2F50"/>
                </a:solidFill>
                <a:latin typeface="Lexend"/>
                <a:ea typeface="Lexend"/>
                <a:cs typeface="Lexend"/>
                <a:sym typeface="Lexend"/>
              </a:rPr>
              <a:t>A 'fair test' is one where only the independent variable is changed.</a:t>
            </a:r>
            <a:endParaRPr sz="1620">
              <a:solidFill>
                <a:srgbClr val="0B2F50"/>
              </a:solidFill>
              <a:latin typeface="Lexend"/>
              <a:ea typeface="Lexend"/>
              <a:cs typeface="Lexend"/>
              <a:sym typeface="Lexen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p18"/>
          <p:cNvPicPr preferRelativeResize="0"/>
          <p:nvPr/>
        </p:nvPicPr>
        <p:blipFill>
          <a:blip r:embed="rId3">
            <a:alphaModFix/>
          </a:blip>
          <a:stretch>
            <a:fillRect/>
          </a:stretch>
        </p:blipFill>
        <p:spPr>
          <a:xfrm>
            <a:off x="285750" y="1851660"/>
            <a:ext cx="2708910" cy="1714500"/>
          </a:xfrm>
          <a:prstGeom prst="rect">
            <a:avLst/>
          </a:prstGeom>
          <a:noFill/>
          <a:ln>
            <a:noFill/>
          </a:ln>
        </p:spPr>
      </p:pic>
      <p:pic>
        <p:nvPicPr>
          <p:cNvPr id="106" name="Google Shape;106;p18"/>
          <p:cNvPicPr preferRelativeResize="0"/>
          <p:nvPr/>
        </p:nvPicPr>
        <p:blipFill>
          <a:blip r:embed="rId4">
            <a:alphaModFix/>
          </a:blip>
          <a:stretch>
            <a:fillRect/>
          </a:stretch>
        </p:blipFill>
        <p:spPr>
          <a:xfrm>
            <a:off x="3223260" y="1280160"/>
            <a:ext cx="2708910" cy="1714500"/>
          </a:xfrm>
          <a:prstGeom prst="rect">
            <a:avLst/>
          </a:prstGeom>
          <a:noFill/>
          <a:ln>
            <a:noFill/>
          </a:ln>
        </p:spPr>
      </p:pic>
      <p:pic>
        <p:nvPicPr>
          <p:cNvPr id="107" name="Google Shape;107;p18"/>
          <p:cNvPicPr preferRelativeResize="0"/>
          <p:nvPr/>
        </p:nvPicPr>
        <p:blipFill>
          <a:blip r:embed="rId5">
            <a:alphaModFix/>
          </a:blip>
          <a:stretch>
            <a:fillRect/>
          </a:stretch>
        </p:blipFill>
        <p:spPr>
          <a:xfrm>
            <a:off x="6149340" y="1851660"/>
            <a:ext cx="2708910" cy="1714500"/>
          </a:xfrm>
          <a:prstGeom prst="rect">
            <a:avLst/>
          </a:prstGeom>
          <a:noFill/>
          <a:ln>
            <a:noFill/>
          </a:ln>
        </p:spPr>
      </p:pic>
      <p:sp>
        <p:nvSpPr>
          <p:cNvPr id="108" name="Google Shape;108;p18"/>
          <p:cNvSpPr/>
          <p:nvPr/>
        </p:nvSpPr>
        <p:spPr>
          <a:xfrm>
            <a:off x="285750" y="857250"/>
            <a:ext cx="1200300" cy="262800"/>
          </a:xfrm>
          <a:prstGeom prst="roundRect">
            <a:avLst>
              <a:gd name="adj" fmla="val 16667"/>
            </a:avLst>
          </a:prstGeom>
          <a:solidFill>
            <a:srgbClr val="040F0F"/>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 sz="1080" b="1">
                <a:solidFill>
                  <a:srgbClr val="FFFFFF"/>
                </a:solidFill>
                <a:latin typeface="Lexend"/>
                <a:ea typeface="Lexend"/>
                <a:cs typeface="Lexend"/>
                <a:sym typeface="Lexend"/>
              </a:rPr>
              <a:t>VOCABULARY</a:t>
            </a:r>
            <a:endParaRPr sz="1080" b="1">
              <a:solidFill>
                <a:srgbClr val="FFFFFF"/>
              </a:solidFill>
              <a:latin typeface="Lexend"/>
              <a:ea typeface="Lexend"/>
              <a:cs typeface="Lexend"/>
              <a:sym typeface="Lexend"/>
            </a:endParaRPr>
          </a:p>
        </p:txBody>
      </p:sp>
      <p:sp>
        <p:nvSpPr>
          <p:cNvPr id="109" name="Google Shape;109;p18"/>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b="1">
                <a:solidFill>
                  <a:srgbClr val="040F0F"/>
                </a:solidFill>
                <a:latin typeface="Lexend"/>
                <a:ea typeface="Lexend"/>
                <a:cs typeface="Lexend"/>
                <a:sym typeface="Lexend"/>
              </a:rPr>
              <a:t>Classifying Scientific Data</a:t>
            </a:r>
            <a:endParaRPr sz="2880" b="1">
              <a:solidFill>
                <a:srgbClr val="040F0F"/>
              </a:solidFill>
              <a:latin typeface="Lexend"/>
              <a:ea typeface="Lexend"/>
              <a:cs typeface="Lexend"/>
              <a:sym typeface="Lexend"/>
            </a:endParaRPr>
          </a:p>
        </p:txBody>
      </p:sp>
      <p:sp>
        <p:nvSpPr>
          <p:cNvPr id="110" name="Google Shape;110;p18"/>
          <p:cNvSpPr txBox="1"/>
          <p:nvPr/>
        </p:nvSpPr>
        <p:spPr>
          <a:xfrm>
            <a:off x="285750" y="3680460"/>
            <a:ext cx="2709000" cy="955500"/>
          </a:xfrm>
          <a:prstGeom prst="rect">
            <a:avLst/>
          </a:prstGeom>
          <a:noFill/>
          <a:ln>
            <a:noFill/>
          </a:ln>
        </p:spPr>
        <p:txBody>
          <a:bodyPr spcFirstLastPara="1" wrap="square" lIns="91425" tIns="91425" rIns="91425" bIns="91425" anchor="t" anchorCtr="0">
            <a:noAutofit/>
          </a:bodyPr>
          <a:lstStyle/>
          <a:p>
            <a:pPr marL="0" marR="0" lvl="0" indent="0" algn="ctr" rtl="0">
              <a:spcBef>
                <a:spcPts val="360"/>
              </a:spcBef>
              <a:spcAft>
                <a:spcPts val="360"/>
              </a:spcAft>
              <a:buNone/>
            </a:pPr>
            <a:r>
              <a:rPr lang="en" sz="1620" b="1">
                <a:solidFill>
                  <a:srgbClr val="040F0F"/>
                </a:solidFill>
                <a:latin typeface="Lexend"/>
                <a:ea typeface="Lexend"/>
                <a:cs typeface="Lexend"/>
                <a:sym typeface="Lexend"/>
              </a:rPr>
              <a:t>Continuous</a:t>
            </a:r>
            <a:r>
              <a:rPr lang="en" sz="1620">
                <a:solidFill>
                  <a:srgbClr val="040F0F"/>
                </a:solidFill>
                <a:latin typeface="Lexend"/>
                <a:ea typeface="Lexend"/>
                <a:cs typeface="Lexend"/>
                <a:sym typeface="Lexend"/>
              </a:rPr>
              <a:t>: Any value on a scale (e.g., length, temperature, time).</a:t>
            </a:r>
            <a:endParaRPr sz="1620">
              <a:solidFill>
                <a:srgbClr val="040F0F"/>
              </a:solidFill>
              <a:latin typeface="Lexend"/>
              <a:ea typeface="Lexend"/>
              <a:cs typeface="Lexend"/>
              <a:sym typeface="Lexend"/>
            </a:endParaRPr>
          </a:p>
        </p:txBody>
      </p:sp>
      <p:sp>
        <p:nvSpPr>
          <p:cNvPr id="111" name="Google Shape;111;p18"/>
          <p:cNvSpPr txBox="1"/>
          <p:nvPr/>
        </p:nvSpPr>
        <p:spPr>
          <a:xfrm>
            <a:off x="3223260" y="3108960"/>
            <a:ext cx="2709000" cy="955500"/>
          </a:xfrm>
          <a:prstGeom prst="rect">
            <a:avLst/>
          </a:prstGeom>
          <a:noFill/>
          <a:ln>
            <a:noFill/>
          </a:ln>
        </p:spPr>
        <p:txBody>
          <a:bodyPr spcFirstLastPara="1" wrap="square" lIns="91425" tIns="91425" rIns="91425" bIns="91425" anchor="t" anchorCtr="0">
            <a:noAutofit/>
          </a:bodyPr>
          <a:lstStyle/>
          <a:p>
            <a:pPr marL="0" marR="0" lvl="0" indent="0" algn="ctr" rtl="0">
              <a:spcBef>
                <a:spcPts val="360"/>
              </a:spcBef>
              <a:spcAft>
                <a:spcPts val="360"/>
              </a:spcAft>
              <a:buNone/>
            </a:pPr>
            <a:r>
              <a:rPr lang="en" sz="1620" b="1">
                <a:solidFill>
                  <a:srgbClr val="040F0F"/>
                </a:solidFill>
                <a:latin typeface="Lexend"/>
                <a:ea typeface="Lexend"/>
                <a:cs typeface="Lexend"/>
                <a:sym typeface="Lexend"/>
              </a:rPr>
              <a:t>Discrete</a:t>
            </a:r>
            <a:r>
              <a:rPr lang="en" sz="1620">
                <a:solidFill>
                  <a:srgbClr val="040F0F"/>
                </a:solidFill>
                <a:latin typeface="Lexend"/>
                <a:ea typeface="Lexend"/>
                <a:cs typeface="Lexend"/>
                <a:sym typeface="Lexend"/>
              </a:rPr>
              <a:t>: Only whole numbers (e.g., number of paperclips or people).</a:t>
            </a:r>
            <a:endParaRPr sz="1620">
              <a:solidFill>
                <a:srgbClr val="040F0F"/>
              </a:solidFill>
              <a:latin typeface="Lexend"/>
              <a:ea typeface="Lexend"/>
              <a:cs typeface="Lexend"/>
              <a:sym typeface="Lexend"/>
            </a:endParaRPr>
          </a:p>
        </p:txBody>
      </p:sp>
      <p:sp>
        <p:nvSpPr>
          <p:cNvPr id="112" name="Google Shape;112;p18"/>
          <p:cNvSpPr txBox="1"/>
          <p:nvPr/>
        </p:nvSpPr>
        <p:spPr>
          <a:xfrm>
            <a:off x="6149340" y="3680460"/>
            <a:ext cx="2709000" cy="955500"/>
          </a:xfrm>
          <a:prstGeom prst="rect">
            <a:avLst/>
          </a:prstGeom>
          <a:noFill/>
          <a:ln>
            <a:noFill/>
          </a:ln>
        </p:spPr>
        <p:txBody>
          <a:bodyPr spcFirstLastPara="1" wrap="square" lIns="91425" tIns="91425" rIns="91425" bIns="91425" anchor="t" anchorCtr="0">
            <a:noAutofit/>
          </a:bodyPr>
          <a:lstStyle/>
          <a:p>
            <a:pPr marL="0" marR="0" lvl="0" indent="0" algn="ctr" rtl="0">
              <a:spcBef>
                <a:spcPts val="360"/>
              </a:spcBef>
              <a:spcAft>
                <a:spcPts val="360"/>
              </a:spcAft>
              <a:buNone/>
            </a:pPr>
            <a:r>
              <a:rPr lang="en" sz="1620" b="1">
                <a:solidFill>
                  <a:srgbClr val="040F0F"/>
                </a:solidFill>
                <a:latin typeface="Lexend"/>
                <a:ea typeface="Lexend"/>
                <a:cs typeface="Lexend"/>
                <a:sym typeface="Lexend"/>
              </a:rPr>
              <a:t>Categoric</a:t>
            </a:r>
            <a:r>
              <a:rPr lang="en" sz="1620">
                <a:solidFill>
                  <a:srgbClr val="040F0F"/>
                </a:solidFill>
                <a:latin typeface="Lexend"/>
                <a:ea typeface="Lexend"/>
                <a:cs typeface="Lexend"/>
                <a:sym typeface="Lexend"/>
              </a:rPr>
              <a:t>: Values described by labels or words (e.g., colours, metal types).</a:t>
            </a:r>
            <a:endParaRPr sz="1620">
              <a:solidFill>
                <a:srgbClr val="040F0F"/>
              </a:solidFill>
              <a:latin typeface="Lexend"/>
              <a:ea typeface="Lexend"/>
              <a:cs typeface="Lexend"/>
              <a:sym typeface="Lexen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9"/>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b="1">
                <a:solidFill>
                  <a:srgbClr val="040F0F"/>
                </a:solidFill>
                <a:latin typeface="Lexend"/>
                <a:ea typeface="Lexend"/>
                <a:cs typeface="Lexend"/>
                <a:sym typeface="Lexend"/>
              </a:rPr>
              <a:t>Data Definitions Match</a:t>
            </a:r>
            <a:endParaRPr sz="2880" b="1">
              <a:solidFill>
                <a:srgbClr val="040F0F"/>
              </a:solidFill>
              <a:latin typeface="Lexend"/>
              <a:ea typeface="Lexend"/>
              <a:cs typeface="Lexend"/>
              <a:sym typeface="Lexend"/>
            </a:endParaRPr>
          </a:p>
        </p:txBody>
      </p:sp>
      <p:sp>
        <p:nvSpPr>
          <p:cNvPr id="118" name="Google Shape;118;p19"/>
          <p:cNvSpPr txBox="1"/>
          <p:nvPr/>
        </p:nvSpPr>
        <p:spPr>
          <a:xfrm>
            <a:off x="285750" y="1143000"/>
            <a:ext cx="525900" cy="4572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b="1">
                <a:solidFill>
                  <a:srgbClr val="040F0F"/>
                </a:solidFill>
                <a:latin typeface="Lexend"/>
                <a:ea typeface="Lexend"/>
                <a:cs typeface="Lexend"/>
                <a:sym typeface="Lexend"/>
              </a:rPr>
              <a:t>1.</a:t>
            </a:r>
            <a:endParaRPr sz="1620" b="1">
              <a:solidFill>
                <a:srgbClr val="040F0F"/>
              </a:solidFill>
              <a:latin typeface="Lexend"/>
              <a:ea typeface="Lexend"/>
              <a:cs typeface="Lexend"/>
              <a:sym typeface="Lexend"/>
            </a:endParaRPr>
          </a:p>
        </p:txBody>
      </p:sp>
      <p:sp>
        <p:nvSpPr>
          <p:cNvPr id="119" name="Google Shape;119;p19"/>
          <p:cNvSpPr txBox="1"/>
          <p:nvPr/>
        </p:nvSpPr>
        <p:spPr>
          <a:xfrm>
            <a:off x="685800" y="1143000"/>
            <a:ext cx="2286000" cy="617100"/>
          </a:xfrm>
          <a:prstGeom prst="rect">
            <a:avLst/>
          </a:prstGeom>
          <a:solidFill>
            <a:srgbClr val="F4F9FC"/>
          </a:solidFill>
          <a:ln w="343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360"/>
              </a:spcBef>
              <a:spcAft>
                <a:spcPts val="360"/>
              </a:spcAft>
              <a:buNone/>
            </a:pPr>
            <a:r>
              <a:rPr lang="en" sz="1800" b="1">
                <a:solidFill>
                  <a:srgbClr val="040F0F"/>
                </a:solidFill>
                <a:latin typeface="Lexend"/>
                <a:ea typeface="Lexend"/>
                <a:cs typeface="Lexend"/>
                <a:sym typeface="Lexend"/>
              </a:rPr>
              <a:t>Categoric</a:t>
            </a:r>
            <a:endParaRPr sz="1800" b="1">
              <a:solidFill>
                <a:srgbClr val="040F0F"/>
              </a:solidFill>
              <a:latin typeface="Lexend"/>
              <a:ea typeface="Lexend"/>
              <a:cs typeface="Lexend"/>
              <a:sym typeface="Lexend"/>
            </a:endParaRPr>
          </a:p>
        </p:txBody>
      </p:sp>
      <p:sp>
        <p:nvSpPr>
          <p:cNvPr id="120" name="Google Shape;120;p19"/>
          <p:cNvSpPr txBox="1"/>
          <p:nvPr/>
        </p:nvSpPr>
        <p:spPr>
          <a:xfrm>
            <a:off x="285750" y="2057400"/>
            <a:ext cx="525900" cy="4572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b="1">
                <a:solidFill>
                  <a:srgbClr val="040F0F"/>
                </a:solidFill>
                <a:latin typeface="Lexend"/>
                <a:ea typeface="Lexend"/>
                <a:cs typeface="Lexend"/>
                <a:sym typeface="Lexend"/>
              </a:rPr>
              <a:t>2.</a:t>
            </a:r>
            <a:endParaRPr sz="1620" b="1">
              <a:solidFill>
                <a:srgbClr val="040F0F"/>
              </a:solidFill>
              <a:latin typeface="Lexend"/>
              <a:ea typeface="Lexend"/>
              <a:cs typeface="Lexend"/>
              <a:sym typeface="Lexend"/>
            </a:endParaRPr>
          </a:p>
        </p:txBody>
      </p:sp>
      <p:sp>
        <p:nvSpPr>
          <p:cNvPr id="121" name="Google Shape;121;p19"/>
          <p:cNvSpPr txBox="1"/>
          <p:nvPr/>
        </p:nvSpPr>
        <p:spPr>
          <a:xfrm>
            <a:off x="685800" y="2057400"/>
            <a:ext cx="2286000" cy="617100"/>
          </a:xfrm>
          <a:prstGeom prst="rect">
            <a:avLst/>
          </a:prstGeom>
          <a:solidFill>
            <a:srgbClr val="F4F9FC"/>
          </a:solidFill>
          <a:ln w="343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360"/>
              </a:spcBef>
              <a:spcAft>
                <a:spcPts val="360"/>
              </a:spcAft>
              <a:buNone/>
            </a:pPr>
            <a:r>
              <a:rPr lang="en" sz="1800" b="1">
                <a:solidFill>
                  <a:srgbClr val="040F0F"/>
                </a:solidFill>
                <a:latin typeface="Lexend"/>
                <a:ea typeface="Lexend"/>
                <a:cs typeface="Lexend"/>
                <a:sym typeface="Lexend"/>
              </a:rPr>
              <a:t>Variable</a:t>
            </a:r>
            <a:endParaRPr sz="1800" b="1">
              <a:solidFill>
                <a:srgbClr val="040F0F"/>
              </a:solidFill>
              <a:latin typeface="Lexend"/>
              <a:ea typeface="Lexend"/>
              <a:cs typeface="Lexend"/>
              <a:sym typeface="Lexend"/>
            </a:endParaRPr>
          </a:p>
        </p:txBody>
      </p:sp>
      <p:sp>
        <p:nvSpPr>
          <p:cNvPr id="122" name="Google Shape;122;p19"/>
          <p:cNvSpPr txBox="1"/>
          <p:nvPr/>
        </p:nvSpPr>
        <p:spPr>
          <a:xfrm>
            <a:off x="285750" y="2971800"/>
            <a:ext cx="525900" cy="4572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b="1">
                <a:solidFill>
                  <a:srgbClr val="040F0F"/>
                </a:solidFill>
                <a:latin typeface="Lexend"/>
                <a:ea typeface="Lexend"/>
                <a:cs typeface="Lexend"/>
                <a:sym typeface="Lexend"/>
              </a:rPr>
              <a:t>3.</a:t>
            </a:r>
            <a:endParaRPr sz="1620" b="1">
              <a:solidFill>
                <a:srgbClr val="040F0F"/>
              </a:solidFill>
              <a:latin typeface="Lexend"/>
              <a:ea typeface="Lexend"/>
              <a:cs typeface="Lexend"/>
              <a:sym typeface="Lexend"/>
            </a:endParaRPr>
          </a:p>
        </p:txBody>
      </p:sp>
      <p:sp>
        <p:nvSpPr>
          <p:cNvPr id="123" name="Google Shape;123;p19"/>
          <p:cNvSpPr txBox="1"/>
          <p:nvPr/>
        </p:nvSpPr>
        <p:spPr>
          <a:xfrm>
            <a:off x="685800" y="2971800"/>
            <a:ext cx="2286000" cy="617100"/>
          </a:xfrm>
          <a:prstGeom prst="rect">
            <a:avLst/>
          </a:prstGeom>
          <a:solidFill>
            <a:srgbClr val="F4F9FC"/>
          </a:solidFill>
          <a:ln w="343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360"/>
              </a:spcBef>
              <a:spcAft>
                <a:spcPts val="360"/>
              </a:spcAft>
              <a:buNone/>
            </a:pPr>
            <a:r>
              <a:rPr lang="en" sz="1800" b="1">
                <a:solidFill>
                  <a:srgbClr val="040F0F"/>
                </a:solidFill>
                <a:latin typeface="Lexend"/>
                <a:ea typeface="Lexend"/>
                <a:cs typeface="Lexend"/>
                <a:sym typeface="Lexend"/>
              </a:rPr>
              <a:t>Discrete</a:t>
            </a:r>
            <a:endParaRPr sz="1800" b="1">
              <a:solidFill>
                <a:srgbClr val="040F0F"/>
              </a:solidFill>
              <a:latin typeface="Lexend"/>
              <a:ea typeface="Lexend"/>
              <a:cs typeface="Lexend"/>
              <a:sym typeface="Lexend"/>
            </a:endParaRPr>
          </a:p>
        </p:txBody>
      </p:sp>
      <p:sp>
        <p:nvSpPr>
          <p:cNvPr id="124" name="Google Shape;124;p19"/>
          <p:cNvSpPr txBox="1"/>
          <p:nvPr/>
        </p:nvSpPr>
        <p:spPr>
          <a:xfrm>
            <a:off x="285750" y="3886200"/>
            <a:ext cx="525900" cy="4572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b="1">
                <a:solidFill>
                  <a:srgbClr val="040F0F"/>
                </a:solidFill>
                <a:latin typeface="Lexend"/>
                <a:ea typeface="Lexend"/>
                <a:cs typeface="Lexend"/>
                <a:sym typeface="Lexend"/>
              </a:rPr>
              <a:t>4.</a:t>
            </a:r>
            <a:endParaRPr sz="1620" b="1">
              <a:solidFill>
                <a:srgbClr val="040F0F"/>
              </a:solidFill>
              <a:latin typeface="Lexend"/>
              <a:ea typeface="Lexend"/>
              <a:cs typeface="Lexend"/>
              <a:sym typeface="Lexend"/>
            </a:endParaRPr>
          </a:p>
        </p:txBody>
      </p:sp>
      <p:sp>
        <p:nvSpPr>
          <p:cNvPr id="125" name="Google Shape;125;p19"/>
          <p:cNvSpPr txBox="1"/>
          <p:nvPr/>
        </p:nvSpPr>
        <p:spPr>
          <a:xfrm>
            <a:off x="685800" y="3886200"/>
            <a:ext cx="2286000" cy="617100"/>
          </a:xfrm>
          <a:prstGeom prst="rect">
            <a:avLst/>
          </a:prstGeom>
          <a:solidFill>
            <a:srgbClr val="F4F9FC"/>
          </a:solidFill>
          <a:ln w="343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360"/>
              </a:spcBef>
              <a:spcAft>
                <a:spcPts val="360"/>
              </a:spcAft>
              <a:buNone/>
            </a:pPr>
            <a:r>
              <a:rPr lang="en" sz="1800" b="1">
                <a:solidFill>
                  <a:srgbClr val="040F0F"/>
                </a:solidFill>
                <a:latin typeface="Lexend"/>
                <a:ea typeface="Lexend"/>
                <a:cs typeface="Lexend"/>
                <a:sym typeface="Lexend"/>
              </a:rPr>
              <a:t>Continuous</a:t>
            </a:r>
            <a:endParaRPr sz="1800" b="1">
              <a:solidFill>
                <a:srgbClr val="040F0F"/>
              </a:solidFill>
              <a:latin typeface="Lexend"/>
              <a:ea typeface="Lexend"/>
              <a:cs typeface="Lexend"/>
              <a:sym typeface="Lexend"/>
            </a:endParaRPr>
          </a:p>
        </p:txBody>
      </p:sp>
      <p:sp>
        <p:nvSpPr>
          <p:cNvPr id="126" name="Google Shape;126;p19"/>
          <p:cNvSpPr txBox="1"/>
          <p:nvPr/>
        </p:nvSpPr>
        <p:spPr>
          <a:xfrm>
            <a:off x="3429000" y="1143000"/>
            <a:ext cx="525900" cy="4116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800" b="1">
                <a:solidFill>
                  <a:srgbClr val="040F0F"/>
                </a:solidFill>
                <a:latin typeface="Lexend"/>
                <a:ea typeface="Lexend"/>
                <a:cs typeface="Lexend"/>
                <a:sym typeface="Lexend"/>
              </a:rPr>
              <a:t>a)</a:t>
            </a:r>
            <a:endParaRPr sz="1800" b="1">
              <a:solidFill>
                <a:srgbClr val="040F0F"/>
              </a:solidFill>
              <a:latin typeface="Lexend"/>
              <a:ea typeface="Lexend"/>
              <a:cs typeface="Lexend"/>
              <a:sym typeface="Lexend"/>
            </a:endParaRPr>
          </a:p>
        </p:txBody>
      </p:sp>
      <p:sp>
        <p:nvSpPr>
          <p:cNvPr id="127" name="Google Shape;127;p19"/>
          <p:cNvSpPr txBox="1"/>
          <p:nvPr/>
        </p:nvSpPr>
        <p:spPr>
          <a:xfrm>
            <a:off x="3829050" y="1143000"/>
            <a:ext cx="5143500" cy="667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Lexend"/>
                <a:ea typeface="Lexend"/>
                <a:cs typeface="Lexend"/>
                <a:sym typeface="Lexend"/>
              </a:rPr>
              <a:t>Data that can only be whole numbers like counts of objects.</a:t>
            </a:r>
            <a:endParaRPr sz="1620">
              <a:solidFill>
                <a:srgbClr val="040F0F"/>
              </a:solidFill>
              <a:latin typeface="Lexend"/>
              <a:ea typeface="Lexend"/>
              <a:cs typeface="Lexend"/>
              <a:sym typeface="Lexend"/>
            </a:endParaRPr>
          </a:p>
        </p:txBody>
      </p:sp>
      <p:sp>
        <p:nvSpPr>
          <p:cNvPr id="128" name="Google Shape;128;p19"/>
          <p:cNvSpPr txBox="1"/>
          <p:nvPr/>
        </p:nvSpPr>
        <p:spPr>
          <a:xfrm>
            <a:off x="3429000" y="2057400"/>
            <a:ext cx="525900" cy="4116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800" b="1">
                <a:solidFill>
                  <a:srgbClr val="040F0F"/>
                </a:solidFill>
                <a:latin typeface="Lexend"/>
                <a:ea typeface="Lexend"/>
                <a:cs typeface="Lexend"/>
                <a:sym typeface="Lexend"/>
              </a:rPr>
              <a:t>b)</a:t>
            </a:r>
            <a:endParaRPr sz="1800" b="1">
              <a:solidFill>
                <a:srgbClr val="040F0F"/>
              </a:solidFill>
              <a:latin typeface="Lexend"/>
              <a:ea typeface="Lexend"/>
              <a:cs typeface="Lexend"/>
              <a:sym typeface="Lexend"/>
            </a:endParaRPr>
          </a:p>
        </p:txBody>
      </p:sp>
      <p:sp>
        <p:nvSpPr>
          <p:cNvPr id="129" name="Google Shape;129;p19"/>
          <p:cNvSpPr txBox="1"/>
          <p:nvPr/>
        </p:nvSpPr>
        <p:spPr>
          <a:xfrm>
            <a:off x="3829050" y="2057400"/>
            <a:ext cx="5143500" cy="667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Lexend"/>
                <a:ea typeface="Lexend"/>
                <a:cs typeface="Lexend"/>
                <a:sym typeface="Lexend"/>
              </a:rPr>
              <a:t>Any factor that can change or be changed in an experiment.</a:t>
            </a:r>
            <a:endParaRPr sz="1620">
              <a:solidFill>
                <a:srgbClr val="040F0F"/>
              </a:solidFill>
              <a:latin typeface="Lexend"/>
              <a:ea typeface="Lexend"/>
              <a:cs typeface="Lexend"/>
              <a:sym typeface="Lexend"/>
            </a:endParaRPr>
          </a:p>
        </p:txBody>
      </p:sp>
      <p:sp>
        <p:nvSpPr>
          <p:cNvPr id="130" name="Google Shape;130;p19"/>
          <p:cNvSpPr txBox="1"/>
          <p:nvPr/>
        </p:nvSpPr>
        <p:spPr>
          <a:xfrm>
            <a:off x="3429000" y="2971800"/>
            <a:ext cx="525900" cy="4116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800" b="1">
                <a:solidFill>
                  <a:srgbClr val="040F0F"/>
                </a:solidFill>
                <a:latin typeface="Lexend"/>
                <a:ea typeface="Lexend"/>
                <a:cs typeface="Lexend"/>
                <a:sym typeface="Lexend"/>
              </a:rPr>
              <a:t>c)</a:t>
            </a:r>
            <a:endParaRPr sz="1800" b="1">
              <a:solidFill>
                <a:srgbClr val="040F0F"/>
              </a:solidFill>
              <a:latin typeface="Lexend"/>
              <a:ea typeface="Lexend"/>
              <a:cs typeface="Lexend"/>
              <a:sym typeface="Lexend"/>
            </a:endParaRPr>
          </a:p>
        </p:txBody>
      </p:sp>
      <p:sp>
        <p:nvSpPr>
          <p:cNvPr id="131" name="Google Shape;131;p19"/>
          <p:cNvSpPr txBox="1"/>
          <p:nvPr/>
        </p:nvSpPr>
        <p:spPr>
          <a:xfrm>
            <a:off x="3829050" y="2971800"/>
            <a:ext cx="5143500" cy="379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Lexend"/>
                <a:ea typeface="Lexend"/>
                <a:cs typeface="Lexend"/>
                <a:sym typeface="Lexend"/>
              </a:rPr>
              <a:t>Data that is described by words or labels.</a:t>
            </a:r>
            <a:endParaRPr sz="1620">
              <a:solidFill>
                <a:srgbClr val="040F0F"/>
              </a:solidFill>
              <a:latin typeface="Lexend"/>
              <a:ea typeface="Lexend"/>
              <a:cs typeface="Lexend"/>
              <a:sym typeface="Lexend"/>
            </a:endParaRPr>
          </a:p>
        </p:txBody>
      </p:sp>
      <p:sp>
        <p:nvSpPr>
          <p:cNvPr id="132" name="Google Shape;132;p19"/>
          <p:cNvSpPr txBox="1"/>
          <p:nvPr/>
        </p:nvSpPr>
        <p:spPr>
          <a:xfrm>
            <a:off x="3429000" y="3886200"/>
            <a:ext cx="525900" cy="4116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800" b="1">
                <a:solidFill>
                  <a:srgbClr val="040F0F"/>
                </a:solidFill>
                <a:latin typeface="Lexend"/>
                <a:ea typeface="Lexend"/>
                <a:cs typeface="Lexend"/>
                <a:sym typeface="Lexend"/>
              </a:rPr>
              <a:t>d)</a:t>
            </a:r>
            <a:endParaRPr sz="1800" b="1">
              <a:solidFill>
                <a:srgbClr val="040F0F"/>
              </a:solidFill>
              <a:latin typeface="Lexend"/>
              <a:ea typeface="Lexend"/>
              <a:cs typeface="Lexend"/>
              <a:sym typeface="Lexend"/>
            </a:endParaRPr>
          </a:p>
        </p:txBody>
      </p:sp>
      <p:sp>
        <p:nvSpPr>
          <p:cNvPr id="133" name="Google Shape;133;p19"/>
          <p:cNvSpPr txBox="1"/>
          <p:nvPr/>
        </p:nvSpPr>
        <p:spPr>
          <a:xfrm>
            <a:off x="3829050" y="3886200"/>
            <a:ext cx="5143500" cy="667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Lexend"/>
                <a:ea typeface="Lexend"/>
                <a:cs typeface="Lexend"/>
                <a:sym typeface="Lexend"/>
              </a:rPr>
              <a:t>Data that can be any decimal value like mass or length.</a:t>
            </a:r>
            <a:endParaRPr sz="1620">
              <a:solidFill>
                <a:srgbClr val="040F0F"/>
              </a:solidFill>
              <a:latin typeface="Lexend"/>
              <a:ea typeface="Lexend"/>
              <a:cs typeface="Lexend"/>
              <a:sym typeface="Lexen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0"/>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b="1">
                <a:solidFill>
                  <a:srgbClr val="040F0F"/>
                </a:solidFill>
                <a:latin typeface="Lexend"/>
                <a:ea typeface="Lexend"/>
                <a:cs typeface="Lexend"/>
                <a:sym typeface="Lexend"/>
              </a:rPr>
              <a:t>Data Definitions Match</a:t>
            </a:r>
            <a:endParaRPr sz="2880" b="1">
              <a:solidFill>
                <a:srgbClr val="040F0F"/>
              </a:solidFill>
              <a:latin typeface="Lexend"/>
              <a:ea typeface="Lexend"/>
              <a:cs typeface="Lexend"/>
              <a:sym typeface="Lexend"/>
            </a:endParaRPr>
          </a:p>
        </p:txBody>
      </p:sp>
      <p:sp>
        <p:nvSpPr>
          <p:cNvPr id="139" name="Google Shape;139;p20"/>
          <p:cNvSpPr txBox="1"/>
          <p:nvPr/>
        </p:nvSpPr>
        <p:spPr>
          <a:xfrm>
            <a:off x="8366760" y="342900"/>
            <a:ext cx="548700" cy="548700"/>
          </a:xfrm>
          <a:prstGeom prst="rect">
            <a:avLst/>
          </a:prstGeom>
          <a:noFill/>
          <a:ln>
            <a:noFill/>
          </a:ln>
        </p:spPr>
        <p:txBody>
          <a:bodyPr spcFirstLastPara="1" wrap="square" lIns="91425" tIns="91425" rIns="91425" bIns="91425" anchor="ctr" anchorCtr="0">
            <a:noAutofit/>
          </a:bodyPr>
          <a:lstStyle/>
          <a:p>
            <a:pPr marL="0" marR="0" lvl="0" indent="0" algn="r" rtl="0">
              <a:spcBef>
                <a:spcPts val="450"/>
              </a:spcBef>
              <a:spcAft>
                <a:spcPts val="450"/>
              </a:spcAft>
              <a:buNone/>
            </a:pPr>
            <a:r>
              <a:rPr lang="en" sz="3600">
                <a:solidFill>
                  <a:srgbClr val="040F0F"/>
                </a:solidFill>
                <a:latin typeface="Lexend"/>
                <a:ea typeface="Lexend"/>
                <a:cs typeface="Lexend"/>
                <a:sym typeface="Lexend"/>
              </a:rPr>
              <a:t>✅​</a:t>
            </a:r>
            <a:endParaRPr sz="3600">
              <a:solidFill>
                <a:srgbClr val="040F0F"/>
              </a:solidFill>
              <a:latin typeface="Lexend"/>
              <a:ea typeface="Lexend"/>
              <a:cs typeface="Lexend"/>
              <a:sym typeface="Lexend"/>
            </a:endParaRPr>
          </a:p>
        </p:txBody>
      </p:sp>
      <p:sp>
        <p:nvSpPr>
          <p:cNvPr id="140" name="Google Shape;140;p20"/>
          <p:cNvSpPr txBox="1"/>
          <p:nvPr/>
        </p:nvSpPr>
        <p:spPr>
          <a:xfrm>
            <a:off x="285750" y="1143000"/>
            <a:ext cx="525900" cy="4572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b="1">
                <a:solidFill>
                  <a:srgbClr val="040F0F"/>
                </a:solidFill>
                <a:latin typeface="Lexend"/>
                <a:ea typeface="Lexend"/>
                <a:cs typeface="Lexend"/>
                <a:sym typeface="Lexend"/>
              </a:rPr>
              <a:t>1.</a:t>
            </a:r>
            <a:endParaRPr sz="1620" b="1">
              <a:solidFill>
                <a:srgbClr val="040F0F"/>
              </a:solidFill>
              <a:latin typeface="Lexend"/>
              <a:ea typeface="Lexend"/>
              <a:cs typeface="Lexend"/>
              <a:sym typeface="Lexend"/>
            </a:endParaRPr>
          </a:p>
        </p:txBody>
      </p:sp>
      <p:sp>
        <p:nvSpPr>
          <p:cNvPr id="141" name="Google Shape;141;p20"/>
          <p:cNvSpPr txBox="1"/>
          <p:nvPr/>
        </p:nvSpPr>
        <p:spPr>
          <a:xfrm>
            <a:off x="685800" y="1143000"/>
            <a:ext cx="2286000" cy="617100"/>
          </a:xfrm>
          <a:prstGeom prst="rect">
            <a:avLst/>
          </a:prstGeom>
          <a:solidFill>
            <a:srgbClr val="F4F9FC"/>
          </a:solidFill>
          <a:ln w="343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360"/>
              </a:spcBef>
              <a:spcAft>
                <a:spcPts val="360"/>
              </a:spcAft>
              <a:buNone/>
            </a:pPr>
            <a:r>
              <a:rPr lang="en" sz="1800" b="1">
                <a:solidFill>
                  <a:srgbClr val="040F0F"/>
                </a:solidFill>
                <a:latin typeface="Lexend"/>
                <a:ea typeface="Lexend"/>
                <a:cs typeface="Lexend"/>
                <a:sym typeface="Lexend"/>
              </a:rPr>
              <a:t>Categoric</a:t>
            </a:r>
            <a:endParaRPr sz="1800" b="1">
              <a:solidFill>
                <a:srgbClr val="040F0F"/>
              </a:solidFill>
              <a:latin typeface="Lexend"/>
              <a:ea typeface="Lexend"/>
              <a:cs typeface="Lexend"/>
              <a:sym typeface="Lexend"/>
            </a:endParaRPr>
          </a:p>
        </p:txBody>
      </p:sp>
      <p:sp>
        <p:nvSpPr>
          <p:cNvPr id="142" name="Google Shape;142;p20"/>
          <p:cNvSpPr txBox="1"/>
          <p:nvPr/>
        </p:nvSpPr>
        <p:spPr>
          <a:xfrm>
            <a:off x="285750" y="2057400"/>
            <a:ext cx="525900" cy="4572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b="1">
                <a:solidFill>
                  <a:srgbClr val="040F0F"/>
                </a:solidFill>
                <a:latin typeface="Lexend"/>
                <a:ea typeface="Lexend"/>
                <a:cs typeface="Lexend"/>
                <a:sym typeface="Lexend"/>
              </a:rPr>
              <a:t>2.</a:t>
            </a:r>
            <a:endParaRPr sz="1620" b="1">
              <a:solidFill>
                <a:srgbClr val="040F0F"/>
              </a:solidFill>
              <a:latin typeface="Lexend"/>
              <a:ea typeface="Lexend"/>
              <a:cs typeface="Lexend"/>
              <a:sym typeface="Lexend"/>
            </a:endParaRPr>
          </a:p>
        </p:txBody>
      </p:sp>
      <p:sp>
        <p:nvSpPr>
          <p:cNvPr id="143" name="Google Shape;143;p20"/>
          <p:cNvSpPr txBox="1"/>
          <p:nvPr/>
        </p:nvSpPr>
        <p:spPr>
          <a:xfrm>
            <a:off x="685800" y="2057400"/>
            <a:ext cx="2286000" cy="617100"/>
          </a:xfrm>
          <a:prstGeom prst="rect">
            <a:avLst/>
          </a:prstGeom>
          <a:solidFill>
            <a:srgbClr val="F4F9FC"/>
          </a:solidFill>
          <a:ln w="343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360"/>
              </a:spcBef>
              <a:spcAft>
                <a:spcPts val="360"/>
              </a:spcAft>
              <a:buNone/>
            </a:pPr>
            <a:r>
              <a:rPr lang="en" sz="1800" b="1">
                <a:solidFill>
                  <a:srgbClr val="040F0F"/>
                </a:solidFill>
                <a:latin typeface="Lexend"/>
                <a:ea typeface="Lexend"/>
                <a:cs typeface="Lexend"/>
                <a:sym typeface="Lexend"/>
              </a:rPr>
              <a:t>Variable</a:t>
            </a:r>
            <a:endParaRPr sz="1800" b="1">
              <a:solidFill>
                <a:srgbClr val="040F0F"/>
              </a:solidFill>
              <a:latin typeface="Lexend"/>
              <a:ea typeface="Lexend"/>
              <a:cs typeface="Lexend"/>
              <a:sym typeface="Lexend"/>
            </a:endParaRPr>
          </a:p>
        </p:txBody>
      </p:sp>
      <p:sp>
        <p:nvSpPr>
          <p:cNvPr id="144" name="Google Shape;144;p20"/>
          <p:cNvSpPr txBox="1"/>
          <p:nvPr/>
        </p:nvSpPr>
        <p:spPr>
          <a:xfrm>
            <a:off x="285750" y="2971800"/>
            <a:ext cx="525900" cy="4572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b="1">
                <a:solidFill>
                  <a:srgbClr val="040F0F"/>
                </a:solidFill>
                <a:latin typeface="Lexend"/>
                <a:ea typeface="Lexend"/>
                <a:cs typeface="Lexend"/>
                <a:sym typeface="Lexend"/>
              </a:rPr>
              <a:t>3.</a:t>
            </a:r>
            <a:endParaRPr sz="1620" b="1">
              <a:solidFill>
                <a:srgbClr val="040F0F"/>
              </a:solidFill>
              <a:latin typeface="Lexend"/>
              <a:ea typeface="Lexend"/>
              <a:cs typeface="Lexend"/>
              <a:sym typeface="Lexend"/>
            </a:endParaRPr>
          </a:p>
        </p:txBody>
      </p:sp>
      <p:sp>
        <p:nvSpPr>
          <p:cNvPr id="145" name="Google Shape;145;p20"/>
          <p:cNvSpPr txBox="1"/>
          <p:nvPr/>
        </p:nvSpPr>
        <p:spPr>
          <a:xfrm>
            <a:off x="685800" y="2971800"/>
            <a:ext cx="2286000" cy="617100"/>
          </a:xfrm>
          <a:prstGeom prst="rect">
            <a:avLst/>
          </a:prstGeom>
          <a:solidFill>
            <a:srgbClr val="F4F9FC"/>
          </a:solidFill>
          <a:ln w="343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360"/>
              </a:spcBef>
              <a:spcAft>
                <a:spcPts val="360"/>
              </a:spcAft>
              <a:buNone/>
            </a:pPr>
            <a:r>
              <a:rPr lang="en" sz="1800" b="1">
                <a:solidFill>
                  <a:srgbClr val="040F0F"/>
                </a:solidFill>
                <a:latin typeface="Lexend"/>
                <a:ea typeface="Lexend"/>
                <a:cs typeface="Lexend"/>
                <a:sym typeface="Lexend"/>
              </a:rPr>
              <a:t>Discrete</a:t>
            </a:r>
            <a:endParaRPr sz="1800" b="1">
              <a:solidFill>
                <a:srgbClr val="040F0F"/>
              </a:solidFill>
              <a:latin typeface="Lexend"/>
              <a:ea typeface="Lexend"/>
              <a:cs typeface="Lexend"/>
              <a:sym typeface="Lexend"/>
            </a:endParaRPr>
          </a:p>
        </p:txBody>
      </p:sp>
      <p:sp>
        <p:nvSpPr>
          <p:cNvPr id="146" name="Google Shape;146;p20"/>
          <p:cNvSpPr txBox="1"/>
          <p:nvPr/>
        </p:nvSpPr>
        <p:spPr>
          <a:xfrm>
            <a:off x="285750" y="3886200"/>
            <a:ext cx="525900" cy="4572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b="1">
                <a:solidFill>
                  <a:srgbClr val="040F0F"/>
                </a:solidFill>
                <a:latin typeface="Lexend"/>
                <a:ea typeface="Lexend"/>
                <a:cs typeface="Lexend"/>
                <a:sym typeface="Lexend"/>
              </a:rPr>
              <a:t>4.</a:t>
            </a:r>
            <a:endParaRPr sz="1620" b="1">
              <a:solidFill>
                <a:srgbClr val="040F0F"/>
              </a:solidFill>
              <a:latin typeface="Lexend"/>
              <a:ea typeface="Lexend"/>
              <a:cs typeface="Lexend"/>
              <a:sym typeface="Lexend"/>
            </a:endParaRPr>
          </a:p>
        </p:txBody>
      </p:sp>
      <p:sp>
        <p:nvSpPr>
          <p:cNvPr id="147" name="Google Shape;147;p20"/>
          <p:cNvSpPr txBox="1"/>
          <p:nvPr/>
        </p:nvSpPr>
        <p:spPr>
          <a:xfrm>
            <a:off x="685800" y="3886200"/>
            <a:ext cx="2286000" cy="617100"/>
          </a:xfrm>
          <a:prstGeom prst="rect">
            <a:avLst/>
          </a:prstGeom>
          <a:solidFill>
            <a:srgbClr val="F4F9FC"/>
          </a:solidFill>
          <a:ln w="343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360"/>
              </a:spcBef>
              <a:spcAft>
                <a:spcPts val="360"/>
              </a:spcAft>
              <a:buNone/>
            </a:pPr>
            <a:r>
              <a:rPr lang="en" sz="1800" b="1">
                <a:solidFill>
                  <a:srgbClr val="040F0F"/>
                </a:solidFill>
                <a:latin typeface="Lexend"/>
                <a:ea typeface="Lexend"/>
                <a:cs typeface="Lexend"/>
                <a:sym typeface="Lexend"/>
              </a:rPr>
              <a:t>Continuous</a:t>
            </a:r>
            <a:endParaRPr sz="1800" b="1">
              <a:solidFill>
                <a:srgbClr val="040F0F"/>
              </a:solidFill>
              <a:latin typeface="Lexend"/>
              <a:ea typeface="Lexend"/>
              <a:cs typeface="Lexend"/>
              <a:sym typeface="Lexend"/>
            </a:endParaRPr>
          </a:p>
        </p:txBody>
      </p:sp>
      <p:sp>
        <p:nvSpPr>
          <p:cNvPr id="148" name="Google Shape;148;p20"/>
          <p:cNvSpPr txBox="1"/>
          <p:nvPr/>
        </p:nvSpPr>
        <p:spPr>
          <a:xfrm>
            <a:off x="3429000" y="1143000"/>
            <a:ext cx="525900" cy="4116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800" b="1">
                <a:solidFill>
                  <a:srgbClr val="040F0F"/>
                </a:solidFill>
                <a:latin typeface="Lexend"/>
                <a:ea typeface="Lexend"/>
                <a:cs typeface="Lexend"/>
                <a:sym typeface="Lexend"/>
              </a:rPr>
              <a:t>c)</a:t>
            </a:r>
            <a:endParaRPr sz="1800" b="1">
              <a:solidFill>
                <a:srgbClr val="040F0F"/>
              </a:solidFill>
              <a:latin typeface="Lexend"/>
              <a:ea typeface="Lexend"/>
              <a:cs typeface="Lexend"/>
              <a:sym typeface="Lexend"/>
            </a:endParaRPr>
          </a:p>
        </p:txBody>
      </p:sp>
      <p:sp>
        <p:nvSpPr>
          <p:cNvPr id="149" name="Google Shape;149;p20"/>
          <p:cNvSpPr txBox="1"/>
          <p:nvPr/>
        </p:nvSpPr>
        <p:spPr>
          <a:xfrm>
            <a:off x="3829050" y="1143000"/>
            <a:ext cx="5143500" cy="379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Lexend"/>
                <a:ea typeface="Lexend"/>
                <a:cs typeface="Lexend"/>
                <a:sym typeface="Lexend"/>
              </a:rPr>
              <a:t>Data that is described by words or labels.</a:t>
            </a:r>
            <a:endParaRPr sz="1620">
              <a:solidFill>
                <a:srgbClr val="040F0F"/>
              </a:solidFill>
              <a:latin typeface="Lexend"/>
              <a:ea typeface="Lexend"/>
              <a:cs typeface="Lexend"/>
              <a:sym typeface="Lexend"/>
            </a:endParaRPr>
          </a:p>
        </p:txBody>
      </p:sp>
      <p:sp>
        <p:nvSpPr>
          <p:cNvPr id="150" name="Google Shape;150;p20"/>
          <p:cNvSpPr txBox="1"/>
          <p:nvPr/>
        </p:nvSpPr>
        <p:spPr>
          <a:xfrm>
            <a:off x="3429000" y="2057400"/>
            <a:ext cx="525900" cy="4116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800" b="1">
                <a:solidFill>
                  <a:srgbClr val="040F0F"/>
                </a:solidFill>
                <a:latin typeface="Lexend"/>
                <a:ea typeface="Lexend"/>
                <a:cs typeface="Lexend"/>
                <a:sym typeface="Lexend"/>
              </a:rPr>
              <a:t>b)</a:t>
            </a:r>
            <a:endParaRPr sz="1800" b="1">
              <a:solidFill>
                <a:srgbClr val="040F0F"/>
              </a:solidFill>
              <a:latin typeface="Lexend"/>
              <a:ea typeface="Lexend"/>
              <a:cs typeface="Lexend"/>
              <a:sym typeface="Lexend"/>
            </a:endParaRPr>
          </a:p>
        </p:txBody>
      </p:sp>
      <p:sp>
        <p:nvSpPr>
          <p:cNvPr id="151" name="Google Shape;151;p20"/>
          <p:cNvSpPr txBox="1"/>
          <p:nvPr/>
        </p:nvSpPr>
        <p:spPr>
          <a:xfrm>
            <a:off x="3829050" y="2057400"/>
            <a:ext cx="5143500" cy="667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Lexend"/>
                <a:ea typeface="Lexend"/>
                <a:cs typeface="Lexend"/>
                <a:sym typeface="Lexend"/>
              </a:rPr>
              <a:t>Any factor that can change or be changed in an experiment.</a:t>
            </a:r>
            <a:endParaRPr sz="1620">
              <a:solidFill>
                <a:srgbClr val="040F0F"/>
              </a:solidFill>
              <a:latin typeface="Lexend"/>
              <a:ea typeface="Lexend"/>
              <a:cs typeface="Lexend"/>
              <a:sym typeface="Lexend"/>
            </a:endParaRPr>
          </a:p>
        </p:txBody>
      </p:sp>
      <p:sp>
        <p:nvSpPr>
          <p:cNvPr id="152" name="Google Shape;152;p20"/>
          <p:cNvSpPr txBox="1"/>
          <p:nvPr/>
        </p:nvSpPr>
        <p:spPr>
          <a:xfrm>
            <a:off x="3429000" y="2971800"/>
            <a:ext cx="525900" cy="4116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800" b="1">
                <a:solidFill>
                  <a:srgbClr val="040F0F"/>
                </a:solidFill>
                <a:latin typeface="Lexend"/>
                <a:ea typeface="Lexend"/>
                <a:cs typeface="Lexend"/>
                <a:sym typeface="Lexend"/>
              </a:rPr>
              <a:t>a)</a:t>
            </a:r>
            <a:endParaRPr sz="1800" b="1">
              <a:solidFill>
                <a:srgbClr val="040F0F"/>
              </a:solidFill>
              <a:latin typeface="Lexend"/>
              <a:ea typeface="Lexend"/>
              <a:cs typeface="Lexend"/>
              <a:sym typeface="Lexend"/>
            </a:endParaRPr>
          </a:p>
        </p:txBody>
      </p:sp>
      <p:sp>
        <p:nvSpPr>
          <p:cNvPr id="153" name="Google Shape;153;p20"/>
          <p:cNvSpPr txBox="1"/>
          <p:nvPr/>
        </p:nvSpPr>
        <p:spPr>
          <a:xfrm>
            <a:off x="3829050" y="2971800"/>
            <a:ext cx="5143500" cy="667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Lexend"/>
                <a:ea typeface="Lexend"/>
                <a:cs typeface="Lexend"/>
                <a:sym typeface="Lexend"/>
              </a:rPr>
              <a:t>Data that can only be whole numbers like counts of objects.</a:t>
            </a:r>
            <a:endParaRPr sz="1620">
              <a:solidFill>
                <a:srgbClr val="040F0F"/>
              </a:solidFill>
              <a:latin typeface="Lexend"/>
              <a:ea typeface="Lexend"/>
              <a:cs typeface="Lexend"/>
              <a:sym typeface="Lexend"/>
            </a:endParaRPr>
          </a:p>
        </p:txBody>
      </p:sp>
      <p:sp>
        <p:nvSpPr>
          <p:cNvPr id="154" name="Google Shape;154;p20"/>
          <p:cNvSpPr txBox="1"/>
          <p:nvPr/>
        </p:nvSpPr>
        <p:spPr>
          <a:xfrm>
            <a:off x="3429000" y="3886200"/>
            <a:ext cx="525900" cy="4116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800" b="1">
                <a:solidFill>
                  <a:srgbClr val="040F0F"/>
                </a:solidFill>
                <a:latin typeface="Lexend"/>
                <a:ea typeface="Lexend"/>
                <a:cs typeface="Lexend"/>
                <a:sym typeface="Lexend"/>
              </a:rPr>
              <a:t>d)</a:t>
            </a:r>
            <a:endParaRPr sz="1800" b="1">
              <a:solidFill>
                <a:srgbClr val="040F0F"/>
              </a:solidFill>
              <a:latin typeface="Lexend"/>
              <a:ea typeface="Lexend"/>
              <a:cs typeface="Lexend"/>
              <a:sym typeface="Lexend"/>
            </a:endParaRPr>
          </a:p>
        </p:txBody>
      </p:sp>
      <p:sp>
        <p:nvSpPr>
          <p:cNvPr id="155" name="Google Shape;155;p20"/>
          <p:cNvSpPr txBox="1"/>
          <p:nvPr/>
        </p:nvSpPr>
        <p:spPr>
          <a:xfrm>
            <a:off x="3829050" y="3886200"/>
            <a:ext cx="5143500" cy="667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360"/>
              </a:spcAft>
              <a:buNone/>
            </a:pPr>
            <a:r>
              <a:rPr lang="en" sz="1620">
                <a:solidFill>
                  <a:srgbClr val="040F0F"/>
                </a:solidFill>
                <a:latin typeface="Lexend"/>
                <a:ea typeface="Lexend"/>
                <a:cs typeface="Lexend"/>
                <a:sym typeface="Lexend"/>
              </a:rPr>
              <a:t>Data that can be any decimal value like mass or length.</a:t>
            </a:r>
            <a:endParaRPr sz="1620">
              <a:solidFill>
                <a:srgbClr val="040F0F"/>
              </a:solidFill>
              <a:latin typeface="Lexend"/>
              <a:ea typeface="Lexend"/>
              <a:cs typeface="Lexend"/>
              <a:sym typeface="Lexen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160" name="Google Shape;160;p21"/>
          <p:cNvPicPr preferRelativeResize="0"/>
          <p:nvPr/>
        </p:nvPicPr>
        <p:blipFill>
          <a:blip r:embed="rId3">
            <a:alphaModFix/>
          </a:blip>
          <a:stretch>
            <a:fillRect/>
          </a:stretch>
        </p:blipFill>
        <p:spPr>
          <a:xfrm>
            <a:off x="285750" y="788670"/>
            <a:ext cx="3829050" cy="4069080"/>
          </a:xfrm>
          <a:prstGeom prst="rect">
            <a:avLst/>
          </a:prstGeom>
          <a:noFill/>
          <a:ln>
            <a:noFill/>
          </a:ln>
        </p:spPr>
      </p:pic>
      <p:sp>
        <p:nvSpPr>
          <p:cNvPr id="161" name="Google Shape;161;p21"/>
          <p:cNvSpPr/>
          <p:nvPr/>
        </p:nvSpPr>
        <p:spPr>
          <a:xfrm>
            <a:off x="4286250" y="3086100"/>
            <a:ext cx="4572000" cy="1577400"/>
          </a:xfrm>
          <a:prstGeom prst="roundRect">
            <a:avLst>
              <a:gd name="adj" fmla="val 16667"/>
            </a:avLst>
          </a:prstGeom>
          <a:solidFill>
            <a:srgbClr val="FAEFDA"/>
          </a:solidFill>
          <a:ln w="12700" cap="flat" cmpd="sng">
            <a:solidFill>
              <a:srgbClr val="573B06">
                <a:alpha val="20000"/>
              </a:srgb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2" name="Google Shape;162;p21"/>
          <p:cNvSpPr txBox="1"/>
          <p:nvPr/>
        </p:nvSpPr>
        <p:spPr>
          <a:xfrm>
            <a:off x="4309110" y="3143250"/>
            <a:ext cx="457200" cy="45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60">
                <a:solidFill>
                  <a:srgbClr val="573B06"/>
                </a:solidFill>
              </a:rPr>
              <a:t>🔑</a:t>
            </a:r>
            <a:endParaRPr sz="2160">
              <a:solidFill>
                <a:srgbClr val="573B06"/>
              </a:solidFill>
            </a:endParaRPr>
          </a:p>
        </p:txBody>
      </p:sp>
      <p:sp>
        <p:nvSpPr>
          <p:cNvPr id="163" name="Google Shape;163;p21"/>
          <p:cNvSpPr txBox="1"/>
          <p:nvPr/>
        </p:nvSpPr>
        <p:spPr>
          <a:xfrm>
            <a:off x="285750" y="171450"/>
            <a:ext cx="8572500" cy="603600"/>
          </a:xfrm>
          <a:prstGeom prst="rect">
            <a:avLst/>
          </a:prstGeom>
          <a:noFill/>
          <a:ln>
            <a:noFill/>
          </a:ln>
        </p:spPr>
        <p:txBody>
          <a:bodyPr spcFirstLastPara="1" wrap="square" lIns="91425" tIns="91425" rIns="91425" bIns="91425" anchor="t" anchorCtr="0">
            <a:noAutofit/>
          </a:bodyPr>
          <a:lstStyle/>
          <a:p>
            <a:pPr marL="0" marR="0" lvl="0" indent="0" algn="l" rtl="0">
              <a:spcBef>
                <a:spcPts val="450"/>
              </a:spcBef>
              <a:spcAft>
                <a:spcPts val="450"/>
              </a:spcAft>
              <a:buNone/>
            </a:pPr>
            <a:r>
              <a:rPr lang="en" sz="2880" b="1">
                <a:solidFill>
                  <a:srgbClr val="040F0F"/>
                </a:solidFill>
                <a:latin typeface="Lexend"/>
                <a:ea typeface="Lexend"/>
                <a:cs typeface="Lexend"/>
                <a:sym typeface="Lexend"/>
              </a:rPr>
              <a:t>Choosing the Right Graph</a:t>
            </a:r>
            <a:endParaRPr sz="2880" b="1">
              <a:solidFill>
                <a:srgbClr val="040F0F"/>
              </a:solidFill>
              <a:latin typeface="Lexend"/>
              <a:ea typeface="Lexend"/>
              <a:cs typeface="Lexend"/>
              <a:sym typeface="Lexend"/>
            </a:endParaRPr>
          </a:p>
        </p:txBody>
      </p:sp>
      <p:sp>
        <p:nvSpPr>
          <p:cNvPr id="164" name="Google Shape;164;p21"/>
          <p:cNvSpPr txBox="1"/>
          <p:nvPr/>
        </p:nvSpPr>
        <p:spPr>
          <a:xfrm>
            <a:off x="4286250" y="788670"/>
            <a:ext cx="4572000" cy="859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2160" b="1">
                <a:solidFill>
                  <a:srgbClr val="040F0F"/>
                </a:solidFill>
                <a:latin typeface="Lexend"/>
                <a:ea typeface="Lexend"/>
                <a:cs typeface="Lexend"/>
                <a:sym typeface="Lexend"/>
              </a:rPr>
              <a:t>How to decide:</a:t>
            </a:r>
            <a:endParaRPr sz="2160" b="1">
              <a:solidFill>
                <a:srgbClr val="040F0F"/>
              </a:solidFill>
              <a:latin typeface="Lexend"/>
              <a:ea typeface="Lexend"/>
              <a:cs typeface="Lexend"/>
              <a:sym typeface="Lexend"/>
            </a:endParaRPr>
          </a:p>
          <a:p>
            <a:pPr marL="182880" marR="0" lvl="0" indent="-171450" algn="l" rtl="0">
              <a:spcBef>
                <a:spcPts val="360"/>
              </a:spcBef>
              <a:spcAft>
                <a:spcPts val="0"/>
              </a:spcAft>
              <a:buClr>
                <a:srgbClr val="040F0F"/>
              </a:buClr>
              <a:buSzPts val="1620"/>
              <a:buFont typeface="Lexend"/>
              <a:buChar char="●"/>
            </a:pPr>
            <a:r>
              <a:rPr lang="en" sz="1620">
                <a:solidFill>
                  <a:srgbClr val="040F0F"/>
                </a:solidFill>
                <a:latin typeface="Lexend"/>
                <a:ea typeface="Lexend"/>
                <a:cs typeface="Lexend"/>
                <a:sym typeface="Lexend"/>
              </a:rPr>
              <a:t>Use a </a:t>
            </a:r>
            <a:r>
              <a:rPr lang="en" sz="1620" b="1">
                <a:solidFill>
                  <a:srgbClr val="040F0F"/>
                </a:solidFill>
                <a:latin typeface="Lexend"/>
                <a:ea typeface="Lexend"/>
                <a:cs typeface="Lexend"/>
                <a:sym typeface="Lexend"/>
              </a:rPr>
              <a:t>Line Graph</a:t>
            </a:r>
            <a:r>
              <a:rPr lang="en" sz="1620">
                <a:solidFill>
                  <a:srgbClr val="040F0F"/>
                </a:solidFill>
                <a:latin typeface="Lexend"/>
                <a:ea typeface="Lexend"/>
                <a:cs typeface="Lexend"/>
                <a:sym typeface="Lexend"/>
              </a:rPr>
              <a:t> if the independent variable is </a:t>
            </a:r>
            <a:r>
              <a:rPr lang="en" sz="1620" i="1">
                <a:solidFill>
                  <a:srgbClr val="040F0F"/>
                </a:solidFill>
                <a:latin typeface="Lexend"/>
                <a:ea typeface="Lexend"/>
                <a:cs typeface="Lexend"/>
                <a:sym typeface="Lexend"/>
              </a:rPr>
              <a:t>continuous</a:t>
            </a:r>
            <a:r>
              <a:rPr lang="en" sz="1620">
                <a:solidFill>
                  <a:srgbClr val="040F0F"/>
                </a:solidFill>
                <a:latin typeface="Lexend"/>
                <a:ea typeface="Lexend"/>
                <a:cs typeface="Lexend"/>
                <a:sym typeface="Lexend"/>
              </a:rPr>
              <a:t> (e.g. temperature vs growth).</a:t>
            </a:r>
            <a:endParaRPr sz="1620">
              <a:solidFill>
                <a:srgbClr val="040F0F"/>
              </a:solidFill>
              <a:latin typeface="Lexend"/>
              <a:ea typeface="Lexend"/>
              <a:cs typeface="Lexend"/>
              <a:sym typeface="Lexend"/>
            </a:endParaRPr>
          </a:p>
          <a:p>
            <a:pPr marL="182880" marR="0" lvl="0" indent="-171450" algn="l" rtl="0">
              <a:spcBef>
                <a:spcPts val="0"/>
              </a:spcBef>
              <a:spcAft>
                <a:spcPts val="0"/>
              </a:spcAft>
              <a:buClr>
                <a:srgbClr val="040F0F"/>
              </a:buClr>
              <a:buSzPts val="1620"/>
              <a:buFont typeface="Lexend"/>
              <a:buChar char="●"/>
            </a:pPr>
            <a:r>
              <a:rPr lang="en" sz="1620">
                <a:solidFill>
                  <a:srgbClr val="040F0F"/>
                </a:solidFill>
                <a:latin typeface="Lexend"/>
                <a:ea typeface="Lexend"/>
                <a:cs typeface="Lexend"/>
                <a:sym typeface="Lexend"/>
              </a:rPr>
              <a:t>Use a </a:t>
            </a:r>
            <a:r>
              <a:rPr lang="en" sz="1620" b="1">
                <a:solidFill>
                  <a:srgbClr val="040F0F"/>
                </a:solidFill>
                <a:latin typeface="Lexend"/>
                <a:ea typeface="Lexend"/>
                <a:cs typeface="Lexend"/>
                <a:sym typeface="Lexend"/>
              </a:rPr>
              <a:t>Bar Chart</a:t>
            </a:r>
            <a:r>
              <a:rPr lang="en" sz="1620">
                <a:solidFill>
                  <a:srgbClr val="040F0F"/>
                </a:solidFill>
                <a:latin typeface="Lexend"/>
                <a:ea typeface="Lexend"/>
                <a:cs typeface="Lexend"/>
                <a:sym typeface="Lexend"/>
              </a:rPr>
              <a:t> if the independent variable is </a:t>
            </a:r>
            <a:r>
              <a:rPr lang="en" sz="1620" i="1">
                <a:solidFill>
                  <a:srgbClr val="040F0F"/>
                </a:solidFill>
                <a:latin typeface="Lexend"/>
                <a:ea typeface="Lexend"/>
                <a:cs typeface="Lexend"/>
                <a:sym typeface="Lexend"/>
              </a:rPr>
              <a:t>categoric</a:t>
            </a:r>
            <a:r>
              <a:rPr lang="en" sz="1620">
                <a:solidFill>
                  <a:srgbClr val="040F0F"/>
                </a:solidFill>
                <a:latin typeface="Lexend"/>
                <a:ea typeface="Lexend"/>
                <a:cs typeface="Lexend"/>
                <a:sym typeface="Lexend"/>
              </a:rPr>
              <a:t> (e.g. material vs heat conduction).</a:t>
            </a:r>
            <a:endParaRPr sz="1620">
              <a:solidFill>
                <a:srgbClr val="040F0F"/>
              </a:solidFill>
              <a:latin typeface="Lexend"/>
              <a:ea typeface="Lexend"/>
              <a:cs typeface="Lexend"/>
              <a:sym typeface="Lexend"/>
            </a:endParaRPr>
          </a:p>
        </p:txBody>
      </p:sp>
      <p:sp>
        <p:nvSpPr>
          <p:cNvPr id="165" name="Google Shape;165;p21"/>
          <p:cNvSpPr txBox="1"/>
          <p:nvPr/>
        </p:nvSpPr>
        <p:spPr>
          <a:xfrm>
            <a:off x="4766310" y="3108960"/>
            <a:ext cx="3977700" cy="1531500"/>
          </a:xfrm>
          <a:prstGeom prst="rect">
            <a:avLst/>
          </a:prstGeom>
          <a:noFill/>
          <a:ln>
            <a:noFill/>
          </a:ln>
        </p:spPr>
        <p:txBody>
          <a:bodyPr spcFirstLastPara="1" wrap="square" lIns="91425" tIns="91425" rIns="91425" bIns="91425" anchor="t" anchorCtr="0">
            <a:noAutofit/>
          </a:bodyPr>
          <a:lstStyle/>
          <a:p>
            <a:pPr marL="0" marR="0" lvl="0" indent="0" algn="l" rtl="0">
              <a:spcBef>
                <a:spcPts val="360"/>
              </a:spcBef>
              <a:spcAft>
                <a:spcPts val="0"/>
              </a:spcAft>
              <a:buNone/>
            </a:pPr>
            <a:r>
              <a:rPr lang="en" sz="1440" b="1">
                <a:solidFill>
                  <a:srgbClr val="573B06"/>
                </a:solidFill>
                <a:latin typeface="Lexend"/>
                <a:ea typeface="Lexend"/>
                <a:cs typeface="Lexend"/>
                <a:sym typeface="Lexend"/>
              </a:rPr>
              <a:t>Key point</a:t>
            </a:r>
            <a:endParaRPr sz="1440" b="1">
              <a:solidFill>
                <a:srgbClr val="573B06"/>
              </a:solidFill>
              <a:latin typeface="Lexend"/>
              <a:ea typeface="Lexend"/>
              <a:cs typeface="Lexend"/>
              <a:sym typeface="Lexend"/>
            </a:endParaRPr>
          </a:p>
          <a:p>
            <a:pPr marL="0" marR="0" lvl="0" indent="0" algn="l" rtl="0">
              <a:spcBef>
                <a:spcPts val="360"/>
              </a:spcBef>
              <a:spcAft>
                <a:spcPts val="360"/>
              </a:spcAft>
              <a:buNone/>
            </a:pPr>
            <a:r>
              <a:rPr lang="en" sz="1620">
                <a:solidFill>
                  <a:srgbClr val="573B06"/>
                </a:solidFill>
                <a:latin typeface="Lexend"/>
                <a:ea typeface="Lexend"/>
                <a:cs typeface="Lexend"/>
                <a:sym typeface="Lexend"/>
              </a:rPr>
              <a:t>The independent variable always goes on the X-axis (bottom), and the dependent variable goes on the Y-axis (side).</a:t>
            </a:r>
            <a:endParaRPr sz="1620">
              <a:solidFill>
                <a:srgbClr val="573B06"/>
              </a:solidFill>
              <a:latin typeface="Lexend"/>
              <a:ea typeface="Lexend"/>
              <a:cs typeface="Lexend"/>
              <a:sym typeface="Lexend"/>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750F47DE48D344AAB37F9BD5865A60" ma:contentTypeVersion="3" ma:contentTypeDescription="Create a new document." ma:contentTypeScope="" ma:versionID="1b241a4484963f771829fe6bf633b3fe">
  <xsd:schema xmlns:xsd="http://www.w3.org/2001/XMLSchema" xmlns:xs="http://www.w3.org/2001/XMLSchema" xmlns:p="http://schemas.microsoft.com/office/2006/metadata/properties" xmlns:ns2="5f404792-a5eb-49dd-8f6a-5824eac6611a" targetNamespace="http://schemas.microsoft.com/office/2006/metadata/properties" ma:root="true" ma:fieldsID="4fcf6419ee08a9e6dae858064dd5d222" ns2:_="">
    <xsd:import namespace="5f404792-a5eb-49dd-8f6a-5824eac6611a"/>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404792-a5eb-49dd-8f6a-5824eac661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7F5872C-BDDC-4A89-8C19-9A5611876A99}"/>
</file>

<file path=customXml/itemProps2.xml><?xml version="1.0" encoding="utf-8"?>
<ds:datastoreItem xmlns:ds="http://schemas.openxmlformats.org/officeDocument/2006/customXml" ds:itemID="{B3EBD085-9914-4247-9B38-5EDB25A03392}"/>
</file>

<file path=customXml/itemProps3.xml><?xml version="1.0" encoding="utf-8"?>
<ds:datastoreItem xmlns:ds="http://schemas.openxmlformats.org/officeDocument/2006/customXml" ds:itemID="{913C1F6B-4C75-40FC-9A31-F0BD84296AA0}"/>
</file>

<file path=docProps/app.xml><?xml version="1.0" encoding="utf-8"?>
<Properties xmlns="http://schemas.openxmlformats.org/officeDocument/2006/extended-properties" xmlns:vt="http://schemas.openxmlformats.org/officeDocument/2006/docPropsVTypes">
  <TotalTime>0</TotalTime>
  <Words>621</Words>
  <Application>Microsoft Office PowerPoint</Application>
  <PresentationFormat>On-screen Show (16:9)</PresentationFormat>
  <Paragraphs>101</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Lexend</vt: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N.Miah</cp:lastModifiedBy>
  <cp:revision>1</cp:revision>
  <dcterms:modified xsi:type="dcterms:W3CDTF">2026-07-08T09:53:39Z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0x010100F9750F47DE48D344AAB37F9BD5865A60</vt:lpwstr>
  </property>
</Properties>
</file>